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95" r:id="rId3"/>
    <p:sldId id="257" r:id="rId4"/>
    <p:sldId id="258" r:id="rId5"/>
    <p:sldId id="259" r:id="rId6"/>
    <p:sldId id="296" r:id="rId7"/>
    <p:sldId id="266" r:id="rId8"/>
    <p:sldId id="317" r:id="rId9"/>
    <p:sldId id="260" r:id="rId10"/>
    <p:sldId id="297" r:id="rId11"/>
    <p:sldId id="262" r:id="rId12"/>
    <p:sldId id="263" r:id="rId13"/>
    <p:sldId id="264" r:id="rId14"/>
    <p:sldId id="298" r:id="rId15"/>
    <p:sldId id="265" r:id="rId16"/>
    <p:sldId id="276" r:id="rId17"/>
    <p:sldId id="267" r:id="rId18"/>
    <p:sldId id="268" r:id="rId19"/>
    <p:sldId id="271" r:id="rId20"/>
    <p:sldId id="278" r:id="rId21"/>
    <p:sldId id="285" r:id="rId22"/>
    <p:sldId id="322" r:id="rId23"/>
    <p:sldId id="272" r:id="rId24"/>
    <p:sldId id="279" r:id="rId25"/>
    <p:sldId id="280" r:id="rId26"/>
    <p:sldId id="299" r:id="rId27"/>
    <p:sldId id="301" r:id="rId28"/>
    <p:sldId id="302" r:id="rId29"/>
    <p:sldId id="319" r:id="rId30"/>
    <p:sldId id="321" r:id="rId31"/>
    <p:sldId id="284" r:id="rId32"/>
    <p:sldId id="309" r:id="rId33"/>
    <p:sldId id="311" r:id="rId34"/>
    <p:sldId id="304" r:id="rId35"/>
    <p:sldId id="314" r:id="rId36"/>
    <p:sldId id="315" r:id="rId37"/>
    <p:sldId id="316"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BB64C8-18A6-496D-9033-1CAAC3ACD72C}" type="datetimeFigureOut">
              <a:rPr kumimoji="1" lang="ja-JP" altLang="en-US" smtClean="0"/>
              <a:pPr/>
              <a:t>2013/2/3</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018422-7A6B-4F6F-B15E-A0AD2BDC9102}" type="slidenum">
              <a:rPr kumimoji="1" lang="ja-JP" altLang="en-US" smtClean="0"/>
              <a:pPr/>
              <a:t>‹#›</a:t>
            </a:fld>
            <a:endParaRPr kumimoji="1" lang="ja-JP" altLang="en-US"/>
          </a:p>
        </p:txBody>
      </p:sp>
    </p:spTree>
    <p:extLst>
      <p:ext uri="{BB962C8B-B14F-4D97-AF65-F5344CB8AC3E}">
        <p14:creationId xmlns:p14="http://schemas.microsoft.com/office/powerpoint/2010/main" val="96288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025B0-1F84-4ABD-BC24-C47D6A6849E4}" type="datetimeFigureOut">
              <a:rPr kumimoji="1" lang="ja-JP" altLang="en-US" smtClean="0"/>
              <a:pPr/>
              <a:t>2013/2/3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BBE51-50FE-4F60-9005-E252DE028FE7}" type="slidenum">
              <a:rPr kumimoji="1" lang="ja-JP" altLang="en-US" smtClean="0"/>
              <a:pPr/>
              <a:t>‹#›</a:t>
            </a:fld>
            <a:endParaRPr kumimoji="1" lang="ja-JP" altLang="en-US"/>
          </a:p>
        </p:txBody>
      </p:sp>
    </p:spTree>
    <p:extLst>
      <p:ext uri="{BB962C8B-B14F-4D97-AF65-F5344CB8AC3E}">
        <p14:creationId xmlns:p14="http://schemas.microsoft.com/office/powerpoint/2010/main" val="23641888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BBE51-50FE-4F60-9005-E252DE028FE7}" type="slidenum">
              <a:rPr kumimoji="1" lang="ja-JP" altLang="en-US" smtClean="0"/>
              <a:pPr/>
              <a:t>19</a:t>
            </a:fld>
            <a:endParaRPr kumimoji="1" lang="ja-JP" altLang="en-US"/>
          </a:p>
        </p:txBody>
      </p:sp>
    </p:spTree>
    <p:extLst>
      <p:ext uri="{BB962C8B-B14F-4D97-AF65-F5344CB8AC3E}">
        <p14:creationId xmlns:p14="http://schemas.microsoft.com/office/powerpoint/2010/main" val="190435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BBE51-50FE-4F60-9005-E252DE028FE7}" type="slidenum">
              <a:rPr kumimoji="1" lang="ja-JP" altLang="en-US" smtClean="0"/>
              <a:pPr/>
              <a:t>32</a:t>
            </a:fld>
            <a:endParaRPr kumimoji="1" lang="ja-JP" altLang="en-US"/>
          </a:p>
        </p:txBody>
      </p:sp>
    </p:spTree>
    <p:extLst>
      <p:ext uri="{BB962C8B-B14F-4D97-AF65-F5344CB8AC3E}">
        <p14:creationId xmlns:p14="http://schemas.microsoft.com/office/powerpoint/2010/main" val="310710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1DD9EC-F2B1-492E-ADC8-87F349DF3A26}" type="datetimeFigureOut">
              <a:rPr kumimoji="1" lang="ja-JP" altLang="en-US" smtClean="0"/>
              <a:pPr/>
              <a:t>2013/2/3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32BB55B-2543-49B4-AC5A-45FCC1E35A0A}"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DD9EC-F2B1-492E-ADC8-87F349DF3A26}" type="datetimeFigureOut">
              <a:rPr kumimoji="1" lang="ja-JP" altLang="en-US" smtClean="0"/>
              <a:pPr/>
              <a:t>2013/2/3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BB55B-2543-49B4-AC5A-45FCC1E35A0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診断ついてたのか</a:t>
            </a:r>
            <a:endParaRPr kumimoji="1" lang="ja-JP" altLang="en-US" dirty="0"/>
          </a:p>
        </p:txBody>
      </p:sp>
      <p:sp>
        <p:nvSpPr>
          <p:cNvPr id="3" name="サブタイトル 2"/>
          <p:cNvSpPr>
            <a:spLocks noGrp="1"/>
          </p:cNvSpPr>
          <p:nvPr>
            <p:ph type="subTitle" idx="1"/>
          </p:nvPr>
        </p:nvSpPr>
        <p:spPr>
          <a:xfrm>
            <a:off x="2643174" y="4429132"/>
            <a:ext cx="3914780" cy="1209668"/>
          </a:xfrm>
        </p:spPr>
        <p:txBody>
          <a:bodyPr>
            <a:normAutofit fontScale="77500" lnSpcReduction="20000"/>
          </a:bodyPr>
          <a:lstStyle/>
          <a:p>
            <a:r>
              <a:rPr lang="ja-JP" altLang="en-US" dirty="0"/>
              <a:t>広島市民</a:t>
            </a:r>
            <a:r>
              <a:rPr lang="ja-JP" altLang="en-US" dirty="0" smtClean="0"/>
              <a:t>病院</a:t>
            </a:r>
            <a:endParaRPr lang="en-US" altLang="ja-JP" dirty="0" smtClean="0"/>
          </a:p>
          <a:p>
            <a:r>
              <a:rPr kumimoji="1" lang="ja-JP" altLang="en-US" dirty="0"/>
              <a:t>初期</a:t>
            </a:r>
            <a:r>
              <a:rPr kumimoji="1" lang="ja-JP" altLang="en-US" dirty="0" smtClean="0"/>
              <a:t>研修医１年次</a:t>
            </a:r>
            <a:endParaRPr kumimoji="1" lang="en-US" altLang="ja-JP" dirty="0" smtClean="0"/>
          </a:p>
          <a:p>
            <a:r>
              <a:rPr lang="ja-JP" altLang="en-US" dirty="0"/>
              <a:t>迫田直也</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260350"/>
            <a:ext cx="8229600" cy="1143000"/>
          </a:xfrm>
        </p:spPr>
        <p:txBody>
          <a:bodyPr/>
          <a:lstStyle/>
          <a:p>
            <a:r>
              <a:rPr lang="ja-JP" altLang="en-US" dirty="0" smtClean="0"/>
              <a:t>何を考え、何を検査しますか？</a:t>
            </a:r>
          </a:p>
        </p:txBody>
      </p:sp>
      <p:pic>
        <p:nvPicPr>
          <p:cNvPr id="9219" name="Picture 2" descr="C:\Users\mari\Documents\素材集\医療アニメーション\patient_mri_woman_hg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85938"/>
            <a:ext cx="3811587"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899592" y="1785938"/>
            <a:ext cx="3600400" cy="707886"/>
          </a:xfrm>
          <a:prstGeom prst="rect">
            <a:avLst/>
          </a:prstGeom>
          <a:noFill/>
        </p:spPr>
        <p:txBody>
          <a:bodyPr wrap="square" rtlCol="0">
            <a:spAutoFit/>
          </a:bodyPr>
          <a:lstStyle/>
          <a:p>
            <a:r>
              <a:rPr lang="en-US" altLang="ja-JP" sz="4000" dirty="0" smtClean="0"/>
              <a:t>Discussion OK!!</a:t>
            </a:r>
            <a:endParaRPr kumimoji="1" lang="ja-JP" altLang="en-US" sz="4000" dirty="0"/>
          </a:p>
        </p:txBody>
      </p:sp>
    </p:spTree>
    <p:extLst>
      <p:ext uri="{BB962C8B-B14F-4D97-AF65-F5344CB8AC3E}">
        <p14:creationId xmlns:p14="http://schemas.microsoft.com/office/powerpoint/2010/main" val="22818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私の頭</a:t>
            </a:r>
            <a:r>
              <a:rPr lang="ja-JP" altLang="en-US" dirty="0"/>
              <a:t>の中</a:t>
            </a:r>
            <a:endParaRPr kumimoji="1" lang="ja-JP" altLang="en-US" dirty="0"/>
          </a:p>
        </p:txBody>
      </p:sp>
      <p:sp>
        <p:nvSpPr>
          <p:cNvPr id="3" name="コンテンツ プレースホルダ 2"/>
          <p:cNvSpPr>
            <a:spLocks noGrp="1"/>
          </p:cNvSpPr>
          <p:nvPr>
            <p:ph idx="1"/>
          </p:nvPr>
        </p:nvSpPr>
        <p:spPr>
          <a:xfrm>
            <a:off x="500034" y="1214422"/>
            <a:ext cx="8229600" cy="5429288"/>
          </a:xfrm>
        </p:spPr>
        <p:txBody>
          <a:bodyPr>
            <a:normAutofit/>
          </a:bodyPr>
          <a:lstStyle/>
          <a:p>
            <a:r>
              <a:rPr kumimoji="1" lang="ja-JP" altLang="en-US" dirty="0" smtClean="0"/>
              <a:t>若い、既往ない、見た目に重篤感ない、バイタル安定→緊急性なし</a:t>
            </a:r>
            <a:endParaRPr lang="en-US" altLang="ja-JP" dirty="0"/>
          </a:p>
          <a:p>
            <a:r>
              <a:rPr lang="ja-JP" altLang="en-US" dirty="0"/>
              <a:t>心</a:t>
            </a:r>
            <a:r>
              <a:rPr lang="ja-JP" altLang="en-US" dirty="0" smtClean="0"/>
              <a:t>疾患（</a:t>
            </a:r>
            <a:r>
              <a:rPr lang="en-US" altLang="ja-JP" dirty="0"/>
              <a:t>ACS</a:t>
            </a:r>
            <a:r>
              <a:rPr lang="ja-JP" altLang="en-US" dirty="0" smtClean="0"/>
              <a:t>など）</a:t>
            </a:r>
            <a:r>
              <a:rPr kumimoji="1" lang="ja-JP" altLang="en-US" dirty="0" smtClean="0"/>
              <a:t>は年齢、リスク、症状、病歴どれをとっても考えにくい</a:t>
            </a:r>
            <a:endParaRPr lang="en-US" altLang="ja-JP" dirty="0"/>
          </a:p>
          <a:p>
            <a:r>
              <a:rPr kumimoji="1" lang="ja-JP" altLang="en-US" dirty="0" smtClean="0"/>
              <a:t>嘔吐なし、発熱なし、食道系も考えにくいか・・</a:t>
            </a:r>
            <a:endParaRPr lang="en-US" altLang="ja-JP" dirty="0"/>
          </a:p>
          <a:p>
            <a:r>
              <a:rPr kumimoji="1" lang="ja-JP" altLang="en-US" dirty="0" smtClean="0"/>
              <a:t>やせ型長身男性→気胸？</a:t>
            </a:r>
            <a:r>
              <a:rPr kumimoji="1" lang="ja-JP" altLang="en-US" dirty="0" err="1" smtClean="0"/>
              <a:t>っぽくも</a:t>
            </a:r>
            <a:r>
              <a:rPr kumimoji="1" lang="ja-JP" altLang="en-US" dirty="0" smtClean="0"/>
              <a:t>ないけど？</a:t>
            </a:r>
            <a:endParaRPr kumimoji="1" lang="en-US" altLang="ja-JP" dirty="0" smtClean="0"/>
          </a:p>
          <a:p>
            <a:r>
              <a:rPr lang="ja-JP" altLang="en-US" dirty="0" smtClean="0"/>
              <a:t>やっぱり歌いすぎ？にしてはおかしいなぁ</a:t>
            </a:r>
            <a:endParaRPr kumimoji="1" lang="en-US" altLang="ja-JP" dirty="0" smtClean="0"/>
          </a:p>
          <a:p>
            <a:r>
              <a:rPr lang="ja-JP" altLang="en-US" dirty="0"/>
              <a:t>気道</a:t>
            </a:r>
            <a:r>
              <a:rPr lang="ja-JP" altLang="en-US" dirty="0" smtClean="0"/>
              <a:t>に傷が付いた？胸部</a:t>
            </a:r>
            <a:r>
              <a:rPr lang="en-US" altLang="ja-JP" dirty="0" err="1" smtClean="0"/>
              <a:t>Xp</a:t>
            </a:r>
            <a:r>
              <a:rPr lang="ja-JP" altLang="en-US" dirty="0" smtClean="0"/>
              <a:t>に何か写るほどの異常があればさらに検査しようかな。</a:t>
            </a:r>
            <a:endParaRPr lang="en-US" altLang="ja-JP"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fontScale="90000"/>
          </a:bodyPr>
          <a:lstStyle/>
          <a:p>
            <a:r>
              <a:rPr kumimoji="1" lang="ja-JP" altLang="en-US" dirty="0" smtClean="0"/>
              <a:t>胸部</a:t>
            </a:r>
            <a:r>
              <a:rPr kumimoji="1" lang="en-US" altLang="ja-JP" dirty="0" err="1" smtClean="0"/>
              <a:t>Xp</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1026" name="Picture 2" descr="F:\HGS\画像\縦隔気腫Ｘｐ　正面.jpg"/>
          <p:cNvPicPr>
            <a:picLocks noChangeAspect="1" noChangeArrowheads="1"/>
          </p:cNvPicPr>
          <p:nvPr/>
        </p:nvPicPr>
        <p:blipFill>
          <a:blip r:embed="rId2" cstate="print"/>
          <a:srcRect/>
          <a:stretch>
            <a:fillRect/>
          </a:stretch>
        </p:blipFill>
        <p:spPr bwMode="auto">
          <a:xfrm>
            <a:off x="142844" y="1058222"/>
            <a:ext cx="4357718" cy="5170534"/>
          </a:xfrm>
          <a:prstGeom prst="rect">
            <a:avLst/>
          </a:prstGeom>
          <a:noFill/>
        </p:spPr>
      </p:pic>
      <p:pic>
        <p:nvPicPr>
          <p:cNvPr id="1028" name="Picture 4" descr="F:\HGS\画像\縦隔気腫Ｘｐ　側面.jpg"/>
          <p:cNvPicPr>
            <a:picLocks noChangeAspect="1" noChangeArrowheads="1"/>
          </p:cNvPicPr>
          <p:nvPr/>
        </p:nvPicPr>
        <p:blipFill>
          <a:blip r:embed="rId3" cstate="print"/>
          <a:srcRect/>
          <a:stretch>
            <a:fillRect/>
          </a:stretch>
        </p:blipFill>
        <p:spPr bwMode="auto">
          <a:xfrm>
            <a:off x="4714876" y="1058221"/>
            <a:ext cx="4346194" cy="515686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検査を見て</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肺野はきれい</a:t>
            </a:r>
            <a:endParaRPr kumimoji="1" lang="en-US" altLang="ja-JP" dirty="0" smtClean="0"/>
          </a:p>
          <a:p>
            <a:r>
              <a:rPr lang="ja-JP" altLang="en-US" dirty="0"/>
              <a:t>明らかな</a:t>
            </a:r>
            <a:r>
              <a:rPr lang="ja-JP" altLang="en-US" dirty="0" smtClean="0"/>
              <a:t>骨折なさそう</a:t>
            </a:r>
            <a:endParaRPr lang="en-US" altLang="ja-JP" dirty="0" smtClean="0"/>
          </a:p>
          <a:p>
            <a:r>
              <a:rPr kumimoji="1" lang="ja-JP" altLang="en-US" dirty="0" smtClean="0"/>
              <a:t>気道の狭窄や変形ない</a:t>
            </a:r>
            <a:endParaRPr kumimoji="1" lang="en-US" altLang="ja-JP" dirty="0" smtClean="0"/>
          </a:p>
          <a:p>
            <a:r>
              <a:rPr kumimoji="1" lang="ja-JP" altLang="en-US" dirty="0"/>
              <a:t>気胸</a:t>
            </a:r>
            <a:r>
              <a:rPr kumimoji="1" lang="ja-JP" altLang="en-US" dirty="0" smtClean="0"/>
              <a:t>なし</a:t>
            </a:r>
            <a:endParaRPr kumimoji="1" lang="en-US" altLang="ja-JP" dirty="0" smtClean="0"/>
          </a:p>
          <a:p>
            <a:r>
              <a:rPr lang="ja-JP" altLang="en-US" dirty="0"/>
              <a:t>側面像</a:t>
            </a:r>
            <a:r>
              <a:rPr lang="ja-JP" altLang="en-US" dirty="0" smtClean="0"/>
              <a:t>は撮ってみたけどよく読めない。</a:t>
            </a:r>
            <a:endParaRPr kumimoji="1" lang="en-US" altLang="ja-JP"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274638"/>
            <a:ext cx="8229600" cy="1282154"/>
          </a:xfrm>
        </p:spPr>
        <p:txBody>
          <a:bodyPr>
            <a:normAutofit/>
          </a:bodyPr>
          <a:lstStyle/>
          <a:p>
            <a:r>
              <a:rPr lang="ja-JP" altLang="en-US" dirty="0" smtClean="0"/>
              <a:t>つまり、</a:t>
            </a:r>
          </a:p>
        </p:txBody>
      </p:sp>
      <p:sp>
        <p:nvSpPr>
          <p:cNvPr id="12291" name="コンテンツ プレースホルダー 2"/>
          <p:cNvSpPr>
            <a:spLocks noGrp="1"/>
          </p:cNvSpPr>
          <p:nvPr>
            <p:ph idx="1"/>
          </p:nvPr>
        </p:nvSpPr>
        <p:spPr>
          <a:xfrm>
            <a:off x="500034" y="1785926"/>
            <a:ext cx="8229600" cy="4137323"/>
          </a:xfrm>
        </p:spPr>
        <p:txBody>
          <a:bodyPr/>
          <a:lstStyle/>
          <a:p>
            <a:r>
              <a:rPr lang="ja-JP" altLang="en-US" dirty="0" smtClean="0"/>
              <a:t>その時には、読影できず</a:t>
            </a:r>
            <a:r>
              <a:rPr lang="ja-JP" altLang="en-US" dirty="0" err="1" smtClean="0"/>
              <a:t>。。。</a:t>
            </a:r>
            <a:endParaRPr lang="ja-JP" alt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524" y="3143248"/>
            <a:ext cx="5820002" cy="371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520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それから</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よくわからないが、いずれにしても重篤感はないし、しばらく歌わないように言って、帰ってもらった。</a:t>
            </a:r>
            <a:endParaRPr lang="en-US" altLang="ja-JP" dirty="0" smtClean="0"/>
          </a:p>
          <a:p>
            <a:endParaRPr lang="en-US" altLang="ja-JP" dirty="0" smtClean="0"/>
          </a:p>
          <a:p>
            <a:r>
              <a:rPr lang="ja-JP" altLang="en-US" dirty="0" smtClean="0"/>
              <a:t>呼吸器内科の先生に後日聞いてみよう。</a:t>
            </a:r>
            <a:endParaRPr lang="ja-JP" altLang="en-US" dirty="0"/>
          </a:p>
          <a:p>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4282" y="1714488"/>
            <a:ext cx="8715436" cy="3328998"/>
          </a:xfrm>
        </p:spPr>
        <p:txBody>
          <a:bodyPr>
            <a:normAutofit/>
          </a:bodyPr>
          <a:lstStyle/>
          <a:p>
            <a:pPr algn="ctr">
              <a:buNone/>
            </a:pPr>
            <a:r>
              <a:rPr lang="ja-JP" altLang="en-US" sz="3600" dirty="0"/>
              <a:t>呼吸器内科の先生に聞く前に</a:t>
            </a:r>
            <a:r>
              <a:rPr lang="en-US" altLang="ja-JP" sz="3600" dirty="0"/>
              <a:t/>
            </a:r>
            <a:br>
              <a:rPr lang="en-US" altLang="ja-JP" sz="3600" dirty="0"/>
            </a:br>
            <a:r>
              <a:rPr lang="ja-JP" altLang="en-US" sz="3600" dirty="0"/>
              <a:t>その日当直だった放射線技師さん</a:t>
            </a:r>
            <a:r>
              <a:rPr lang="ja-JP" altLang="en-US" sz="3600" dirty="0" smtClean="0"/>
              <a:t>が</a:t>
            </a:r>
            <a:endParaRPr lang="en-US" altLang="ja-JP" sz="3600" dirty="0" smtClean="0"/>
          </a:p>
          <a:p>
            <a:pPr algn="ctr">
              <a:buNone/>
            </a:pPr>
            <a:r>
              <a:rPr lang="ja-JP" altLang="en-US" sz="3600" dirty="0" smtClean="0"/>
              <a:t>後日話しかけてくださった</a:t>
            </a:r>
            <a:endParaRPr kumimoji="1" lang="ja-JP" alt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92696"/>
            <a:ext cx="8229600" cy="5433467"/>
          </a:xfrm>
        </p:spPr>
        <p:txBody>
          <a:bodyPr/>
          <a:lstStyle/>
          <a:p>
            <a:r>
              <a:rPr kumimoji="1" lang="ja-JP" altLang="en-US" dirty="0" smtClean="0"/>
              <a:t>ねぇねぇ先生、この間のバンドマンの人覚えてます？</a:t>
            </a:r>
            <a:endParaRPr kumimoji="1" lang="en-US" altLang="ja-JP" dirty="0" smtClean="0"/>
          </a:p>
          <a:p>
            <a:endParaRPr kumimoji="1" lang="en-US" altLang="ja-JP" dirty="0" smtClean="0"/>
          </a:p>
          <a:p>
            <a:r>
              <a:rPr lang="ja-JP" altLang="en-US" dirty="0"/>
              <a:t>はい</a:t>
            </a:r>
            <a:r>
              <a:rPr lang="ja-JP" altLang="en-US" dirty="0" smtClean="0"/>
              <a:t>、胸部</a:t>
            </a:r>
            <a:r>
              <a:rPr lang="en-US" altLang="ja-JP" dirty="0" err="1" smtClean="0"/>
              <a:t>Xp</a:t>
            </a:r>
            <a:r>
              <a:rPr lang="ja-JP" altLang="en-US" dirty="0" smtClean="0"/>
              <a:t>撮らせてもらったんですが、結局はっきり分らなかったんですよね。</a:t>
            </a:r>
            <a:endParaRPr lang="en-US" altLang="ja-JP" dirty="0" smtClean="0"/>
          </a:p>
          <a:p>
            <a:pPr>
              <a:buNone/>
            </a:pPr>
            <a:r>
              <a:rPr kumimoji="1" lang="ja-JP" altLang="en-US" dirty="0" smtClean="0"/>
              <a:t>　 重篤感はなかったのでしばらく歌わないように言って帰ってもらいました。</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0768" y="237644"/>
            <a:ext cx="8229600" cy="654032"/>
          </a:xfrm>
        </p:spPr>
        <p:txBody>
          <a:bodyPr>
            <a:normAutofit fontScale="90000"/>
          </a:bodyPr>
          <a:lstStyle/>
          <a:p>
            <a:r>
              <a:rPr kumimoji="1" lang="ja-JP" altLang="en-US" dirty="0" smtClean="0"/>
              <a:t>私これだと思ったんです</a:t>
            </a:r>
            <a:endParaRPr kumimoji="1" lang="ja-JP" altLang="en-US" dirty="0"/>
          </a:p>
        </p:txBody>
      </p:sp>
      <p:pic>
        <p:nvPicPr>
          <p:cNvPr id="2050" name="Picture 2" descr="F:\HGS\画像\縦隔気腫Ｘｐ　正面.jpg"/>
          <p:cNvPicPr>
            <a:picLocks noChangeAspect="1" noChangeArrowheads="1"/>
          </p:cNvPicPr>
          <p:nvPr/>
        </p:nvPicPr>
        <p:blipFill>
          <a:blip r:embed="rId2" cstate="print"/>
          <a:srcRect/>
          <a:stretch>
            <a:fillRect/>
          </a:stretch>
        </p:blipFill>
        <p:spPr bwMode="auto">
          <a:xfrm>
            <a:off x="214282" y="928670"/>
            <a:ext cx="4816606" cy="5715016"/>
          </a:xfrm>
          <a:prstGeom prst="rect">
            <a:avLst/>
          </a:prstGeom>
          <a:noFill/>
        </p:spPr>
      </p:pic>
      <p:pic>
        <p:nvPicPr>
          <p:cNvPr id="3075" name="Picture 3" descr="C:\Users\sakodanaoya\AppData\Local\Microsoft\Windows\Temporary Internet Files\Content.IE5\YJXDOZCB\MC900229339[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08353" y="8822"/>
            <a:ext cx="932088"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フローチャート : 結合子 6"/>
          <p:cNvSpPr/>
          <p:nvPr/>
        </p:nvSpPr>
        <p:spPr>
          <a:xfrm rot="19397027">
            <a:off x="3645151" y="1036090"/>
            <a:ext cx="491121" cy="1398384"/>
          </a:xfrm>
          <a:prstGeom prst="flowChartConnector">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40842">
            <a:off x="1673810" y="1645199"/>
            <a:ext cx="1360090" cy="154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440" y="891676"/>
            <a:ext cx="20478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5481885" y="2753375"/>
            <a:ext cx="2808312" cy="523220"/>
          </a:xfrm>
          <a:prstGeom prst="rect">
            <a:avLst/>
          </a:prstGeom>
          <a:noFill/>
        </p:spPr>
        <p:txBody>
          <a:bodyPr wrap="square" rtlCol="0">
            <a:spAutoFit/>
          </a:bodyPr>
          <a:lstStyle/>
          <a:p>
            <a:r>
              <a:rPr kumimoji="1" lang="ja-JP" altLang="en-US" sz="2800" dirty="0" smtClean="0"/>
              <a:t>縦隔内に</a:t>
            </a:r>
            <a:r>
              <a:rPr kumimoji="1" lang="en-US" altLang="ja-JP" sz="2800" dirty="0" smtClean="0"/>
              <a:t>gas!!</a:t>
            </a:r>
            <a:endParaRPr kumimoji="1" lang="ja-JP" altLang="en-US" sz="2800" dirty="0"/>
          </a:p>
        </p:txBody>
      </p:sp>
      <p:sp>
        <p:nvSpPr>
          <p:cNvPr id="10" name="テキスト ボックス 9"/>
          <p:cNvSpPr txBox="1"/>
          <p:nvPr/>
        </p:nvSpPr>
        <p:spPr>
          <a:xfrm>
            <a:off x="5509556" y="3759534"/>
            <a:ext cx="2066335" cy="523220"/>
          </a:xfrm>
          <a:prstGeom prst="rect">
            <a:avLst/>
          </a:prstGeom>
          <a:noFill/>
        </p:spPr>
        <p:txBody>
          <a:bodyPr wrap="none" rtlCol="0">
            <a:spAutoFit/>
          </a:bodyPr>
          <a:lstStyle/>
          <a:p>
            <a:r>
              <a:rPr lang="ja-JP" altLang="en-US" sz="2800" dirty="0"/>
              <a:t>皮下</a:t>
            </a:r>
            <a:r>
              <a:rPr lang="ja-JP" altLang="en-US" sz="2800" dirty="0" smtClean="0"/>
              <a:t>に</a:t>
            </a:r>
            <a:r>
              <a:rPr lang="en-US" altLang="ja-JP" sz="2800" dirty="0" smtClean="0"/>
              <a:t>gas!!!</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348880"/>
            <a:ext cx="8229600" cy="1143000"/>
          </a:xfrm>
        </p:spPr>
        <p:txBody>
          <a:bodyPr/>
          <a:lstStyle/>
          <a:p>
            <a:r>
              <a:rPr lang="ja-JP" altLang="en-US" dirty="0"/>
              <a:t>縦隔気腫</a:t>
            </a:r>
            <a:endParaRPr kumimoji="1" lang="ja-JP" altLang="en-US" dirty="0"/>
          </a:p>
        </p:txBody>
      </p:sp>
      <p:sp>
        <p:nvSpPr>
          <p:cNvPr id="3" name="コンテンツ プレースホルダ 2"/>
          <p:cNvSpPr>
            <a:spLocks noGrp="1"/>
          </p:cNvSpPr>
          <p:nvPr>
            <p:ph idx="1"/>
          </p:nvPr>
        </p:nvSpPr>
        <p:spPr>
          <a:xfrm>
            <a:off x="683568" y="4437112"/>
            <a:ext cx="8280920" cy="1944216"/>
          </a:xfrm>
        </p:spPr>
        <p:txBody>
          <a:bodyPr>
            <a:normAutofit fontScale="92500" lnSpcReduction="10000"/>
          </a:bodyPr>
          <a:lstStyle/>
          <a:p>
            <a:r>
              <a:rPr kumimoji="1" lang="ja-JP" altLang="en-US" dirty="0" smtClean="0"/>
              <a:t>言われてみれば確かに分かる。</a:t>
            </a:r>
            <a:endParaRPr lang="en-US" altLang="ja-JP" dirty="0" smtClean="0"/>
          </a:p>
          <a:p>
            <a:r>
              <a:rPr kumimoji="1" lang="ja-JP" altLang="en-US" dirty="0" smtClean="0"/>
              <a:t>もっと疑って触れば皮下気腫（握雪感）が分かったかも。</a:t>
            </a:r>
            <a:endParaRPr kumimoji="1" lang="en-US" altLang="ja-JP" dirty="0" smtClean="0"/>
          </a:p>
          <a:p>
            <a:r>
              <a:rPr kumimoji="1" lang="ja-JP" altLang="en-US" dirty="0" smtClean="0"/>
              <a:t>帰してよかったのかな</a:t>
            </a:r>
            <a:r>
              <a:rPr kumimoji="1" lang="ja-JP" altLang="en-US" dirty="0" err="1" smtClean="0"/>
              <a:t>。。。</a:t>
            </a:r>
            <a:endParaRPr kumimoji="1" lang="en-US" altLang="ja-JP" dirty="0" smtClean="0"/>
          </a:p>
        </p:txBody>
      </p:sp>
      <p:pic>
        <p:nvPicPr>
          <p:cNvPr id="4098" name="Picture 2" descr="C:\Users\sakodanaoya\AppData\Local\Microsoft\Windows\Temporary Internet Files\Content.IE5\YJXDOZCB\MC90022933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5168" y="1484784"/>
            <a:ext cx="1440160" cy="21139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endParaRPr lang="ja-JP" altLang="en-US" dirty="0" smtClean="0"/>
          </a:p>
        </p:txBody>
      </p:sp>
      <p:pic>
        <p:nvPicPr>
          <p:cNvPr id="3075" name="Picture 2" descr="http://www.shashinka.net/is.php?i=349347&amp;img=gazou_6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813" y="1988840"/>
            <a:ext cx="455461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898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正常と比べて</a:t>
            </a:r>
            <a:endParaRPr kumimoji="1" lang="ja-JP" altLang="en-US" dirty="0"/>
          </a:p>
        </p:txBody>
      </p:sp>
      <p:pic>
        <p:nvPicPr>
          <p:cNvPr id="4" name="Picture 2" descr="F:\HGS\画像\縦隔気腫Ｘｐ　正面.jpg"/>
          <p:cNvPicPr>
            <a:picLocks noGrp="1" noChangeAspect="1" noChangeArrowheads="1"/>
          </p:cNvPicPr>
          <p:nvPr>
            <p:ph idx="1"/>
          </p:nvPr>
        </p:nvPicPr>
        <p:blipFill>
          <a:blip r:embed="rId2" cstate="print"/>
          <a:srcRect/>
          <a:stretch>
            <a:fillRect/>
          </a:stretch>
        </p:blipFill>
        <p:spPr bwMode="auto">
          <a:xfrm>
            <a:off x="285720" y="1500174"/>
            <a:ext cx="3875191" cy="4597401"/>
          </a:xfrm>
          <a:prstGeom prst="rect">
            <a:avLst/>
          </a:prstGeom>
          <a:noFill/>
        </p:spPr>
      </p:pic>
      <p:pic>
        <p:nvPicPr>
          <p:cNvPr id="1026" name="Picture 2" descr="F:\HGS\画像\sakodanaoyaの胸部Ｘｐ.jpg"/>
          <p:cNvPicPr>
            <a:picLocks noChangeAspect="1" noChangeArrowheads="1"/>
          </p:cNvPicPr>
          <p:nvPr/>
        </p:nvPicPr>
        <p:blipFill>
          <a:blip r:embed="rId3" cstate="print"/>
          <a:srcRect/>
          <a:stretch>
            <a:fillRect/>
          </a:stretch>
        </p:blipFill>
        <p:spPr bwMode="auto">
          <a:xfrm>
            <a:off x="4500562" y="1500174"/>
            <a:ext cx="3901440" cy="4629150"/>
          </a:xfrm>
          <a:prstGeom prst="rect">
            <a:avLst/>
          </a:prstGeom>
          <a:noFill/>
        </p:spPr>
      </p:pic>
      <p:sp>
        <p:nvSpPr>
          <p:cNvPr id="3" name="テキスト ボックス 2"/>
          <p:cNvSpPr txBox="1"/>
          <p:nvPr/>
        </p:nvSpPr>
        <p:spPr>
          <a:xfrm>
            <a:off x="4572000" y="6215082"/>
            <a:ext cx="1580882" cy="369332"/>
          </a:xfrm>
          <a:prstGeom prst="rect">
            <a:avLst/>
          </a:prstGeom>
          <a:noFill/>
        </p:spPr>
        <p:txBody>
          <a:bodyPr wrap="none" rtlCol="0">
            <a:spAutoFit/>
          </a:bodyPr>
          <a:lstStyle/>
          <a:p>
            <a:r>
              <a:rPr lang="ja-JP" altLang="en-US" dirty="0"/>
              <a:t>正常</a:t>
            </a:r>
            <a:r>
              <a:rPr lang="ja-JP" altLang="en-US" dirty="0" smtClean="0"/>
              <a:t>の胸部</a:t>
            </a:r>
            <a:r>
              <a:rPr lang="en-US" altLang="ja-JP" dirty="0" err="1" smtClean="0"/>
              <a:t>Xp</a:t>
            </a:r>
            <a:endParaRPr kumimoji="1" lang="ja-JP" altLang="en-US" dirty="0"/>
          </a:p>
        </p:txBody>
      </p:sp>
      <p:sp>
        <p:nvSpPr>
          <p:cNvPr id="6" name="テキスト ボックス 5"/>
          <p:cNvSpPr txBox="1"/>
          <p:nvPr/>
        </p:nvSpPr>
        <p:spPr>
          <a:xfrm>
            <a:off x="285720" y="6143644"/>
            <a:ext cx="1811714" cy="369332"/>
          </a:xfrm>
          <a:prstGeom prst="rect">
            <a:avLst/>
          </a:prstGeom>
          <a:noFill/>
        </p:spPr>
        <p:txBody>
          <a:bodyPr wrap="none" rtlCol="0">
            <a:spAutoFit/>
          </a:bodyPr>
          <a:lstStyle/>
          <a:p>
            <a:r>
              <a:rPr lang="ja-JP" altLang="en-US" dirty="0" smtClean="0"/>
              <a:t>本症例の胸部</a:t>
            </a:r>
            <a:r>
              <a:rPr lang="en-US" altLang="ja-JP" dirty="0" err="1" smtClean="0"/>
              <a:t>Xp</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HGS\画像\SPM uptodate\SPM_AP_vie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6" y="1844824"/>
            <a:ext cx="4608512" cy="4691507"/>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G:\HGS\画像\SPM uptodate\SPM_cont_diaphrag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952" y="1856736"/>
            <a:ext cx="4320480" cy="467959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382725" y="503178"/>
            <a:ext cx="4680520" cy="707886"/>
          </a:xfrm>
          <a:prstGeom prst="rect">
            <a:avLst/>
          </a:prstGeom>
          <a:noFill/>
        </p:spPr>
        <p:txBody>
          <a:bodyPr wrap="square" rtlCol="0">
            <a:spAutoFit/>
          </a:bodyPr>
          <a:lstStyle/>
          <a:p>
            <a:r>
              <a:rPr lang="ja-JP" altLang="en-US" sz="4000" dirty="0"/>
              <a:t>縦隔気腫</a:t>
            </a:r>
            <a:r>
              <a:rPr lang="ja-JP" altLang="en-US" sz="4000" dirty="0" smtClean="0"/>
              <a:t>の</a:t>
            </a:r>
            <a:r>
              <a:rPr lang="en-US" altLang="ja-JP" sz="4000" dirty="0" err="1" smtClean="0"/>
              <a:t>Xp</a:t>
            </a:r>
            <a:r>
              <a:rPr lang="ja-JP" altLang="en-US" sz="4000" dirty="0" smtClean="0"/>
              <a:t>所見</a:t>
            </a:r>
            <a:endParaRPr kumimoji="1" lang="ja-JP" altLang="en-US" sz="4000" dirty="0"/>
          </a:p>
        </p:txBody>
      </p:sp>
    </p:spTree>
    <p:extLst>
      <p:ext uri="{BB962C8B-B14F-4D97-AF65-F5344CB8AC3E}">
        <p14:creationId xmlns:p14="http://schemas.microsoft.com/office/powerpoint/2010/main" val="616597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836269"/>
            <a:ext cx="4464496" cy="571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719" y="836712"/>
            <a:ext cx="4132488" cy="571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079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143000"/>
          </a:xfrm>
        </p:spPr>
        <p:txBody>
          <a:bodyPr>
            <a:normAutofit fontScale="90000"/>
          </a:bodyPr>
          <a:lstStyle/>
          <a:p>
            <a:r>
              <a:rPr kumimoji="1" lang="ja-JP" altLang="en-US" dirty="0" smtClean="0"/>
              <a:t>お勉強</a:t>
            </a:r>
            <a:r>
              <a:rPr lang="ja-JP" altLang="en-US" dirty="0"/>
              <a:t>スライド</a:t>
            </a:r>
            <a:r>
              <a:rPr lang="ja-JP" altLang="en-US" dirty="0" smtClean="0"/>
              <a:t>①</a:t>
            </a:r>
            <a:r>
              <a:rPr lang="en-US" altLang="ja-JP" dirty="0" smtClean="0"/>
              <a:t/>
            </a:r>
            <a:br>
              <a:rPr lang="en-US" altLang="ja-JP" dirty="0" smtClean="0"/>
            </a:br>
            <a:r>
              <a:rPr lang="ja-JP" altLang="en-US" sz="3100" dirty="0" smtClean="0"/>
              <a:t>縦隔気腫 </a:t>
            </a:r>
            <a:r>
              <a:rPr lang="en-US" altLang="ja-JP" sz="3100" dirty="0" smtClean="0"/>
              <a:t>by up to date</a:t>
            </a:r>
            <a:endParaRPr kumimoji="1" lang="ja-JP" altLang="en-US" sz="3100" dirty="0"/>
          </a:p>
        </p:txBody>
      </p:sp>
      <p:sp>
        <p:nvSpPr>
          <p:cNvPr id="3" name="コンテンツ プレースホルダ 2"/>
          <p:cNvSpPr>
            <a:spLocks noGrp="1"/>
          </p:cNvSpPr>
          <p:nvPr>
            <p:ph idx="1"/>
          </p:nvPr>
        </p:nvSpPr>
        <p:spPr>
          <a:xfrm>
            <a:off x="467544" y="1268760"/>
            <a:ext cx="8229600" cy="5184576"/>
          </a:xfrm>
        </p:spPr>
        <p:txBody>
          <a:bodyPr>
            <a:normAutofit lnSpcReduction="10000"/>
          </a:bodyPr>
          <a:lstStyle/>
          <a:p>
            <a:r>
              <a:rPr kumimoji="1" lang="ja-JP" altLang="en-US" dirty="0" smtClean="0"/>
              <a:t>定義：縦隔に</a:t>
            </a:r>
            <a:r>
              <a:rPr kumimoji="1" lang="en-US" altLang="ja-JP" dirty="0" smtClean="0"/>
              <a:t>gas</a:t>
            </a:r>
            <a:r>
              <a:rPr kumimoji="1" lang="ja-JP" altLang="en-US" dirty="0" err="1" smtClean="0"/>
              <a:t>の迷入を</a:t>
            </a:r>
            <a:r>
              <a:rPr kumimoji="1" lang="ja-JP" altLang="en-US" dirty="0" smtClean="0"/>
              <a:t>認めるもの。</a:t>
            </a:r>
            <a:endParaRPr kumimoji="1" lang="en-US" altLang="ja-JP" dirty="0" smtClean="0"/>
          </a:p>
          <a:p>
            <a:endParaRPr kumimoji="1" lang="en-US" altLang="ja-JP" dirty="0" smtClean="0"/>
          </a:p>
          <a:p>
            <a:r>
              <a:rPr lang="ja-JP" altLang="en-US" dirty="0" smtClean="0"/>
              <a:t>疫学：新生児～幼児期、青年期の二峰性。</a:t>
            </a:r>
            <a:endParaRPr lang="en-US" altLang="ja-JP" dirty="0" smtClean="0"/>
          </a:p>
          <a:p>
            <a:pPr>
              <a:buNone/>
            </a:pPr>
            <a:endParaRPr lang="en-US" altLang="ja-JP" dirty="0" smtClean="0"/>
          </a:p>
          <a:p>
            <a:r>
              <a:rPr lang="ja-JP" altLang="en-US" dirty="0" smtClean="0"/>
              <a:t>機序：肺胞、上気道、食道からの</a:t>
            </a:r>
            <a:r>
              <a:rPr lang="en-US" altLang="ja-JP" dirty="0" smtClean="0"/>
              <a:t>air leak</a:t>
            </a:r>
            <a:r>
              <a:rPr lang="ja-JP" altLang="en-US" dirty="0" err="1" smtClean="0"/>
              <a:t>が縦隔</a:t>
            </a:r>
            <a:r>
              <a:rPr lang="ja-JP" altLang="en-US" dirty="0" smtClean="0"/>
              <a:t>内に及ぶことで起こる。誘発因子の３分の１は喘息の急性増悪。その他、急激な縦隔内圧の上昇に起因する。</a:t>
            </a:r>
            <a:endParaRPr lang="en-US" altLang="ja-JP" dirty="0" smtClean="0"/>
          </a:p>
          <a:p>
            <a:endParaRPr lang="en-US" altLang="ja-JP" dirty="0"/>
          </a:p>
          <a:p>
            <a:r>
              <a:rPr lang="ja-JP" altLang="en-US" dirty="0" smtClean="0"/>
              <a:t>特発性、続発性、外傷性、医原性</a:t>
            </a:r>
            <a:endParaRPr lang="en-US" altLang="ja-JP" dirty="0" smtClean="0"/>
          </a:p>
          <a:p>
            <a:endParaRPr lang="en-US" altLang="ja-JP" dirty="0"/>
          </a:p>
          <a:p>
            <a:pPr marL="0" indent="0">
              <a:buNone/>
            </a:pPr>
            <a:endParaRPr lang="en-US" altLang="ja-JP" dirty="0" smtClean="0"/>
          </a:p>
          <a:p>
            <a:endParaRPr lang="en-US" altLang="ja-JP"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臨床症状</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胸痛（胸骨後方）　←訴えとして最多</a:t>
            </a:r>
            <a:endParaRPr kumimoji="1" lang="en-US" altLang="ja-JP" dirty="0" smtClean="0"/>
          </a:p>
          <a:p>
            <a:r>
              <a:rPr lang="ja-JP" altLang="en-US" dirty="0" smtClean="0"/>
              <a:t>深呼吸で増悪</a:t>
            </a:r>
            <a:endParaRPr lang="en-US" altLang="ja-JP" dirty="0" smtClean="0"/>
          </a:p>
          <a:p>
            <a:r>
              <a:rPr lang="ja-JP" altLang="en-US" dirty="0" smtClean="0"/>
              <a:t>首、肩、腕に放射状に広がる痛み</a:t>
            </a:r>
            <a:endParaRPr lang="en-US" altLang="ja-JP" dirty="0" smtClean="0"/>
          </a:p>
          <a:p>
            <a:r>
              <a:rPr lang="ja-JP" altLang="en-US" dirty="0" smtClean="0"/>
              <a:t>呼吸困難　</a:t>
            </a:r>
            <a:r>
              <a:rPr lang="en-US" altLang="ja-JP" dirty="0" smtClean="0"/>
              <a:t>25~100%</a:t>
            </a:r>
          </a:p>
          <a:p>
            <a:r>
              <a:rPr lang="ja-JP" altLang="en-US" dirty="0" smtClean="0"/>
              <a:t>嚥下困難　</a:t>
            </a:r>
            <a:r>
              <a:rPr lang="en-US" altLang="ja-JP" dirty="0" smtClean="0"/>
              <a:t>10~40%</a:t>
            </a:r>
          </a:p>
          <a:p>
            <a:r>
              <a:rPr lang="ja-JP" altLang="en-US" dirty="0" smtClean="0"/>
              <a:t>多くの患者は頸部の痛みと腫脹</a:t>
            </a:r>
            <a:r>
              <a:rPr lang="en-US" altLang="ja-JP" dirty="0" smtClean="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診断</a:t>
            </a:r>
            <a:endParaRPr kumimoji="1" lang="ja-JP" altLang="en-US" dirty="0"/>
          </a:p>
        </p:txBody>
      </p:sp>
      <p:sp>
        <p:nvSpPr>
          <p:cNvPr id="3" name="コンテンツ プレースホルダ 2"/>
          <p:cNvSpPr>
            <a:spLocks noGrp="1"/>
          </p:cNvSpPr>
          <p:nvPr>
            <p:ph idx="1"/>
          </p:nvPr>
        </p:nvSpPr>
        <p:spPr>
          <a:xfrm>
            <a:off x="457200" y="1600200"/>
            <a:ext cx="8329642" cy="4525963"/>
          </a:xfrm>
        </p:spPr>
        <p:txBody>
          <a:bodyPr>
            <a:normAutofit/>
          </a:bodyPr>
          <a:lstStyle/>
          <a:p>
            <a:r>
              <a:rPr lang="ja-JP" altLang="en-US" dirty="0" smtClean="0"/>
              <a:t>病歴：発症エピソード（嘔吐、咳、スポーツ</a:t>
            </a:r>
            <a:r>
              <a:rPr lang="en-US" altLang="ja-JP" dirty="0" err="1" smtClean="0"/>
              <a:t>etc</a:t>
            </a:r>
            <a:r>
              <a:rPr lang="ja-JP" altLang="en-US" dirty="0" smtClean="0"/>
              <a:t>）</a:t>
            </a:r>
            <a:endParaRPr lang="en-US" altLang="ja-JP" dirty="0" smtClean="0"/>
          </a:p>
          <a:p>
            <a:pPr marL="0" indent="0">
              <a:buNone/>
            </a:pPr>
            <a:r>
              <a:rPr lang="ja-JP" altLang="en-US" dirty="0"/>
              <a:t>　</a:t>
            </a:r>
            <a:r>
              <a:rPr lang="ja-JP" altLang="en-US" dirty="0" smtClean="0"/>
              <a:t>　　　　呼吸器疾患の合併など</a:t>
            </a:r>
            <a:endParaRPr lang="en-US" altLang="ja-JP" dirty="0" smtClean="0"/>
          </a:p>
          <a:p>
            <a:endParaRPr lang="en-US" altLang="ja-JP" dirty="0" smtClean="0"/>
          </a:p>
          <a:p>
            <a:r>
              <a:rPr kumimoji="1" lang="ja-JP" altLang="en-US" dirty="0" smtClean="0"/>
              <a:t>胸部Ｘｐ：正面、側面、頸部まで入れてもらう</a:t>
            </a:r>
            <a:endParaRPr kumimoji="1" lang="en-US" altLang="ja-JP" dirty="0" smtClean="0"/>
          </a:p>
          <a:p>
            <a:endParaRPr lang="en-US" altLang="ja-JP" dirty="0" smtClean="0"/>
          </a:p>
          <a:p>
            <a:r>
              <a:rPr kumimoji="1" lang="ja-JP" altLang="en-US" dirty="0" smtClean="0"/>
              <a:t>他疾患（心、食道、気道）の除外</a:t>
            </a:r>
            <a:endParaRPr lang="en-US" altLang="ja-JP"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24944"/>
            <a:ext cx="792088" cy="116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28596" y="357166"/>
            <a:ext cx="8229600" cy="1570037"/>
          </a:xfrm>
        </p:spPr>
        <p:txBody>
          <a:bodyPr/>
          <a:lstStyle/>
          <a:p>
            <a:r>
              <a:rPr lang="ja-JP" altLang="en-US" dirty="0" smtClean="0"/>
              <a:t>見つけたらどうする</a:t>
            </a:r>
            <a:r>
              <a:rPr lang="en-US" altLang="ja-JP" dirty="0" smtClean="0"/>
              <a:t/>
            </a:r>
            <a:br>
              <a:rPr lang="en-US" altLang="ja-JP" dirty="0" smtClean="0"/>
            </a:br>
            <a:r>
              <a:rPr lang="ja-JP" altLang="en-US" dirty="0" smtClean="0"/>
              <a:t>縦隔気腫</a:t>
            </a:r>
          </a:p>
        </p:txBody>
      </p:sp>
      <p:pic>
        <p:nvPicPr>
          <p:cNvPr id="15363" name="Picture 2" descr="http://www8.atwiki.jp/kumedisiketai/m/plugin/ref/?guid=on&amp;serial=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20888"/>
            <a:ext cx="55149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063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67544" y="260648"/>
            <a:ext cx="8229600" cy="1143000"/>
          </a:xfrm>
        </p:spPr>
        <p:txBody>
          <a:bodyPr/>
          <a:lstStyle/>
          <a:p>
            <a:r>
              <a:rPr lang="ja-JP" altLang="en-US" dirty="0" smtClean="0"/>
              <a:t>縦隔気腫の自然予後</a:t>
            </a:r>
          </a:p>
        </p:txBody>
      </p:sp>
      <p:sp>
        <p:nvSpPr>
          <p:cNvPr id="4" name="コンテンツ プレースホルダー 3"/>
          <p:cNvSpPr>
            <a:spLocks noGrp="1"/>
          </p:cNvSpPr>
          <p:nvPr>
            <p:ph idx="1"/>
          </p:nvPr>
        </p:nvSpPr>
        <p:spPr/>
        <p:txBody>
          <a:bodyPr rtlCol="0">
            <a:normAutofit/>
          </a:bodyPr>
          <a:lstStyle/>
          <a:p>
            <a:pPr fontAlgn="auto">
              <a:spcAft>
                <a:spcPts val="0"/>
              </a:spcAft>
              <a:buFont typeface="Arial" pitchFamily="34" charset="0"/>
              <a:buChar char="•"/>
              <a:defRPr/>
            </a:pPr>
            <a:r>
              <a:rPr lang="ja-JP" altLang="en-US" dirty="0" smtClean="0"/>
              <a:t>基礎疾患のない患者では</a:t>
            </a:r>
            <a:endParaRPr lang="en-US" altLang="ja-JP" dirty="0" smtClean="0"/>
          </a:p>
          <a:p>
            <a:pPr fontAlgn="auto">
              <a:spcAft>
                <a:spcPts val="0"/>
              </a:spcAft>
              <a:buFont typeface="Arial" pitchFamily="34" charset="0"/>
              <a:buChar char="•"/>
              <a:defRPr/>
            </a:pPr>
            <a:endParaRPr lang="en-US" altLang="ja-JP" dirty="0" smtClean="0"/>
          </a:p>
          <a:p>
            <a:pPr fontAlgn="auto">
              <a:spcAft>
                <a:spcPts val="0"/>
              </a:spcAft>
              <a:buFont typeface="Arial" pitchFamily="34" charset="0"/>
              <a:buChar char="•"/>
              <a:defRPr/>
            </a:pPr>
            <a:r>
              <a:rPr lang="ja-JP" altLang="en-US" dirty="0" smtClean="0"/>
              <a:t>自然治癒（死亡例なし・再発５％未満）</a:t>
            </a:r>
            <a:endParaRPr lang="en-US" altLang="ja-JP" dirty="0" smtClean="0"/>
          </a:p>
          <a:p>
            <a:pPr fontAlgn="auto">
              <a:spcAft>
                <a:spcPts val="0"/>
              </a:spcAft>
              <a:buFont typeface="Arial" pitchFamily="34" charset="0"/>
              <a:buChar char="•"/>
              <a:defRPr/>
            </a:pPr>
            <a:r>
              <a:rPr lang="ja-JP" altLang="en-US" dirty="0" smtClean="0"/>
              <a:t>縦隔炎・敗血症　発症なし</a:t>
            </a:r>
            <a:endParaRPr lang="en-US" altLang="ja-JP" dirty="0" smtClean="0"/>
          </a:p>
          <a:p>
            <a:pPr marL="0" indent="0" fontAlgn="auto">
              <a:spcAft>
                <a:spcPts val="0"/>
              </a:spcAft>
              <a:buFont typeface="Arial" pitchFamily="34" charset="0"/>
              <a:buNone/>
              <a:defRPr/>
            </a:pPr>
            <a:endParaRPr lang="en-US" altLang="ja-JP" dirty="0" smtClean="0"/>
          </a:p>
          <a:p>
            <a:pPr marL="0" indent="0" fontAlgn="auto">
              <a:spcAft>
                <a:spcPts val="0"/>
              </a:spcAft>
              <a:buFont typeface="Arial" pitchFamily="34" charset="0"/>
              <a:buNone/>
              <a:defRPr/>
            </a:pPr>
            <a:r>
              <a:rPr lang="ja-JP" altLang="en-US" dirty="0" smtClean="0"/>
              <a:t>　　⇒　　　　　元気な若い人なら、</a:t>
            </a:r>
            <a:endParaRPr lang="en-US" altLang="ja-JP" dirty="0" smtClean="0"/>
          </a:p>
          <a:p>
            <a:pPr marL="0" indent="0" fontAlgn="auto">
              <a:spcAft>
                <a:spcPts val="0"/>
              </a:spcAft>
              <a:buFont typeface="Arial" pitchFamily="34" charset="0"/>
              <a:buNone/>
              <a:defRPr/>
            </a:pPr>
            <a:r>
              <a:rPr lang="ja-JP" altLang="en-US" dirty="0" smtClean="0"/>
              <a:t>　　　　　　　鎮痛剤（</a:t>
            </a:r>
            <a:r>
              <a:rPr lang="en-US" altLang="ja-JP" dirty="0" smtClean="0"/>
              <a:t>±</a:t>
            </a:r>
            <a:r>
              <a:rPr lang="ja-JP" altLang="en-US" dirty="0" smtClean="0"/>
              <a:t>抗菌薬）で</a:t>
            </a:r>
            <a:r>
              <a:rPr lang="en-US" altLang="ja-JP" dirty="0" smtClean="0"/>
              <a:t>OK</a:t>
            </a:r>
          </a:p>
        </p:txBody>
      </p:sp>
      <p:sp>
        <p:nvSpPr>
          <p:cNvPr id="16388" name="テキスト ボックス 4"/>
          <p:cNvSpPr txBox="1">
            <a:spLocks noChangeArrowheads="1"/>
          </p:cNvSpPr>
          <p:nvPr/>
        </p:nvSpPr>
        <p:spPr bwMode="auto">
          <a:xfrm>
            <a:off x="2339975" y="6237288"/>
            <a:ext cx="655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t>　　　　　　　　　　　　　　　　　　　</a:t>
            </a:r>
            <a:r>
              <a:rPr lang="en-US" altLang="ja-JP" i="1" dirty="0"/>
              <a:t>Mayo </a:t>
            </a:r>
            <a:r>
              <a:rPr lang="en-US" altLang="ja-JP" i="1" dirty="0" err="1"/>
              <a:t>Clin</a:t>
            </a:r>
            <a:r>
              <a:rPr lang="en-US" altLang="ja-JP" i="1" dirty="0"/>
              <a:t> Proc. 2009;84(5):417-421</a:t>
            </a:r>
            <a:endParaRPr lang="ja-JP" altLang="en-US" i="1" dirty="0"/>
          </a:p>
        </p:txBody>
      </p:sp>
    </p:spTree>
    <p:extLst>
      <p:ext uri="{BB962C8B-B14F-4D97-AF65-F5344CB8AC3E}">
        <p14:creationId xmlns:p14="http://schemas.microsoft.com/office/powerpoint/2010/main" val="1290212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539552" y="188640"/>
            <a:ext cx="8229600" cy="1143000"/>
          </a:xfrm>
        </p:spPr>
        <p:txBody>
          <a:bodyPr/>
          <a:lstStyle/>
          <a:p>
            <a:r>
              <a:rPr lang="ja-JP" altLang="en-US" dirty="0" smtClean="0"/>
              <a:t>縦隔気腫の自然予後</a:t>
            </a:r>
          </a:p>
        </p:txBody>
      </p:sp>
      <p:sp>
        <p:nvSpPr>
          <p:cNvPr id="3" name="コンテンツ プレースホルダー 2"/>
          <p:cNvSpPr>
            <a:spLocks noGrp="1"/>
          </p:cNvSpPr>
          <p:nvPr>
            <p:ph idx="1"/>
          </p:nvPr>
        </p:nvSpPr>
        <p:spPr>
          <a:xfrm>
            <a:off x="467544" y="1484784"/>
            <a:ext cx="8229600" cy="4525963"/>
          </a:xfrm>
        </p:spPr>
        <p:txBody>
          <a:bodyPr rtlCol="0">
            <a:normAutofit/>
          </a:bodyPr>
          <a:lstStyle/>
          <a:p>
            <a:pPr fontAlgn="auto">
              <a:spcAft>
                <a:spcPts val="0"/>
              </a:spcAft>
              <a:buFont typeface="Arial" pitchFamily="34" charset="0"/>
              <a:buChar char="•"/>
              <a:defRPr/>
            </a:pPr>
            <a:r>
              <a:rPr lang="ja-JP" altLang="en-US" dirty="0" smtClean="0"/>
              <a:t>気胸合併例</a:t>
            </a:r>
            <a:endParaRPr lang="en-US" altLang="ja-JP" dirty="0" smtClean="0"/>
          </a:p>
          <a:p>
            <a:pPr fontAlgn="auto">
              <a:spcAft>
                <a:spcPts val="0"/>
              </a:spcAft>
              <a:buFont typeface="Arial" pitchFamily="34" charset="0"/>
              <a:buChar char="•"/>
              <a:defRPr/>
            </a:pPr>
            <a:r>
              <a:rPr lang="ja-JP" altLang="en-US" dirty="0" smtClean="0"/>
              <a:t>基礎疾患あり （喘息・麻疹・</a:t>
            </a:r>
            <a:r>
              <a:rPr lang="ja-JP" altLang="en-US" dirty="0"/>
              <a:t>間質性</a:t>
            </a:r>
            <a:r>
              <a:rPr lang="ja-JP" altLang="en-US" dirty="0" smtClean="0"/>
              <a:t>肺炎</a:t>
            </a:r>
            <a:r>
              <a:rPr lang="en-US" altLang="ja-JP" dirty="0" smtClean="0"/>
              <a:t>etc</a:t>
            </a:r>
            <a:r>
              <a:rPr lang="ja-JP" altLang="en-US" dirty="0" smtClean="0"/>
              <a:t>）</a:t>
            </a:r>
            <a:endParaRPr lang="en-US" altLang="ja-JP" dirty="0" smtClean="0">
              <a:solidFill>
                <a:srgbClr val="FF0000"/>
              </a:solidFill>
            </a:endParaRPr>
          </a:p>
          <a:p>
            <a:pPr fontAlgn="auto">
              <a:spcAft>
                <a:spcPts val="0"/>
              </a:spcAft>
              <a:buFont typeface="Arial" pitchFamily="34" charset="0"/>
              <a:buChar char="•"/>
              <a:defRPr/>
            </a:pPr>
            <a:endParaRPr lang="en-US" altLang="ja-JP" dirty="0" smtClean="0"/>
          </a:p>
          <a:p>
            <a:pPr fontAlgn="auto">
              <a:spcAft>
                <a:spcPts val="0"/>
              </a:spcAft>
              <a:buFont typeface="Arial" pitchFamily="34" charset="0"/>
              <a:buChar char="•"/>
              <a:defRPr/>
            </a:pPr>
            <a:r>
              <a:rPr lang="ja-JP" altLang="en-US" dirty="0" smtClean="0"/>
              <a:t>では、入院加療</a:t>
            </a:r>
            <a:endParaRPr lang="en-US" altLang="ja-JP" dirty="0" smtClean="0"/>
          </a:p>
          <a:p>
            <a:pPr marL="0" indent="0" fontAlgn="auto">
              <a:spcAft>
                <a:spcPts val="0"/>
              </a:spcAft>
              <a:buFont typeface="Arial" pitchFamily="34" charset="0"/>
              <a:buNone/>
              <a:defRPr/>
            </a:pPr>
            <a:r>
              <a:rPr lang="ja-JP" altLang="en-US" dirty="0" smtClean="0"/>
              <a:t>　　　</a:t>
            </a:r>
            <a:endParaRPr lang="en-US" altLang="ja-JP" dirty="0" smtClean="0"/>
          </a:p>
          <a:p>
            <a:pPr marL="0" indent="0" fontAlgn="auto">
              <a:spcAft>
                <a:spcPts val="0"/>
              </a:spcAft>
              <a:buFont typeface="Arial" pitchFamily="34" charset="0"/>
              <a:buNone/>
              <a:defRPr/>
            </a:pPr>
            <a:r>
              <a:rPr lang="ja-JP" altLang="en-US" dirty="0" smtClean="0"/>
              <a:t>　　　　⇒基礎疾患が悪化する可能性あり</a:t>
            </a:r>
            <a:endParaRPr lang="en-US" altLang="ja-JP" dirty="0" smtClean="0"/>
          </a:p>
        </p:txBody>
      </p:sp>
    </p:spTree>
    <p:extLst>
      <p:ext uri="{BB962C8B-B14F-4D97-AF65-F5344CB8AC3E}">
        <p14:creationId xmlns:p14="http://schemas.microsoft.com/office/powerpoint/2010/main" val="1558767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ちなみに</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6840"/>
            <a:ext cx="4319617" cy="51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308" y="1844825"/>
            <a:ext cx="4775310" cy="477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955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8229600" cy="928694"/>
          </a:xfrm>
        </p:spPr>
        <p:txBody>
          <a:bodyPr/>
          <a:lstStyle/>
          <a:p>
            <a:r>
              <a:rPr kumimoji="1" lang="ja-JP" altLang="en-US" dirty="0" smtClean="0"/>
              <a:t>症例</a:t>
            </a:r>
            <a:endParaRPr kumimoji="1" lang="ja-JP" altLang="en-US" dirty="0"/>
          </a:p>
        </p:txBody>
      </p:sp>
      <p:sp>
        <p:nvSpPr>
          <p:cNvPr id="3" name="コンテンツ プレースホルダ 2"/>
          <p:cNvSpPr>
            <a:spLocks noGrp="1"/>
          </p:cNvSpPr>
          <p:nvPr>
            <p:ph idx="1"/>
          </p:nvPr>
        </p:nvSpPr>
        <p:spPr>
          <a:xfrm>
            <a:off x="428596" y="1643050"/>
            <a:ext cx="8229600" cy="4214842"/>
          </a:xfrm>
        </p:spPr>
        <p:txBody>
          <a:bodyPr/>
          <a:lstStyle/>
          <a:p>
            <a:r>
              <a:rPr kumimoji="1" lang="ja-JP" altLang="en-US" dirty="0" smtClean="0"/>
              <a:t>１８歳　男性　</a:t>
            </a:r>
            <a:endParaRPr lang="en-US" altLang="ja-JP" dirty="0"/>
          </a:p>
          <a:p>
            <a:endParaRPr kumimoji="1" lang="en-US" altLang="ja-JP" dirty="0" smtClean="0"/>
          </a:p>
          <a:p>
            <a:r>
              <a:rPr lang="ja-JP" altLang="en-US" dirty="0" smtClean="0"/>
              <a:t>主訴：頸部～前胸部痛</a:t>
            </a:r>
            <a:endParaRPr lang="en-US" altLang="ja-JP" dirty="0" smtClean="0"/>
          </a:p>
          <a:p>
            <a:endParaRPr lang="en-US" altLang="ja-JP" dirty="0" smtClean="0"/>
          </a:p>
          <a:p>
            <a:r>
              <a:rPr kumimoji="1" lang="ja-JP" altLang="en-US" dirty="0" smtClean="0"/>
              <a:t>現病歴：昨日の夜から、頸部から前胸部にかけて筋肉がつっているような痛みがある。</a:t>
            </a:r>
            <a:endParaRPr kumimoji="1" lang="en-US" altLang="ja-JP" dirty="0" smtClean="0"/>
          </a:p>
          <a:p>
            <a:pPr>
              <a:buNone/>
            </a:pPr>
            <a:r>
              <a:rPr lang="ja-JP" altLang="en-US" dirty="0"/>
              <a:t>　</a:t>
            </a:r>
            <a:endParaRPr lang="en-US" altLang="ja-JP" dirty="0"/>
          </a:p>
          <a:p>
            <a:endParaRPr kumimoji="1" lang="en-US" altLang="ja-JP" dirty="0" smtClean="0"/>
          </a:p>
        </p:txBody>
      </p:sp>
      <p:pic>
        <p:nvPicPr>
          <p:cNvPr id="2050" name="Picture 2" descr="若い男性の無料イラスト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3" y="260648"/>
            <a:ext cx="1869155" cy="2182482"/>
          </a:xfrm>
          <a:prstGeom prst="rect">
            <a:avLst/>
          </a:prstGeom>
          <a:noFill/>
          <a:extLst>
            <a:ext uri="{909E8E84-426E-40DD-AFC4-6F175D3DCCD1}">
              <a14:hiddenFill xmlns:a14="http://schemas.microsoft.com/office/drawing/2010/main">
                <a:solidFill>
                  <a:srgbClr val="FFFFFF"/>
                </a:solidFill>
              </a14:hiddenFill>
            </a:ext>
          </a:extLst>
        </p:spPr>
      </p:pic>
      <p:sp>
        <p:nvSpPr>
          <p:cNvPr id="4" name="爆発 1 3"/>
          <p:cNvSpPr/>
          <p:nvPr/>
        </p:nvSpPr>
        <p:spPr>
          <a:xfrm>
            <a:off x="6982740" y="1562351"/>
            <a:ext cx="360040" cy="642513"/>
          </a:xfrm>
          <a:prstGeom prst="irregularSeal1">
            <a:avLst/>
          </a:prstGeom>
          <a:solidFill>
            <a:srgbClr val="FF0000"/>
          </a:solidFill>
          <a:ln w="3175"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涙形 4"/>
          <p:cNvSpPr/>
          <p:nvPr/>
        </p:nvSpPr>
        <p:spPr>
          <a:xfrm rot="19116869">
            <a:off x="7408655" y="525970"/>
            <a:ext cx="299187" cy="313971"/>
          </a:xfrm>
          <a:prstGeom prst="teardrop">
            <a:avLst>
              <a:gd name="adj" fmla="val 154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repeatCount="3000" fill="hold" grpId="1" nodeType="clickEffect">
                                  <p:stCondLst>
                                    <p:cond delay="0"/>
                                  </p:stCondLst>
                                  <p:childTnLst>
                                    <p:animEffect transition="out" filter="fade">
                                      <p:cBhvr>
                                        <p:cTn id="19" dur="750" tmFilter="0, 0; .2, .5; .8, .5; 1, 0"/>
                                        <p:tgtEl>
                                          <p:spTgt spid="4"/>
                                        </p:tgtEl>
                                      </p:cBhvr>
                                    </p:animEffect>
                                    <p:animScale>
                                      <p:cBhvr>
                                        <p:cTn id="20" dur="375" autoRev="1" fill="hold"/>
                                        <p:tgtEl>
                                          <p:spTgt spid="4"/>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852488"/>
            <a:ext cx="4181475"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011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2050" name="Picture 2" descr="G:\HGS\画像\食道破裂画像　website\食道破裂　CT　by int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712968" cy="655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1143000"/>
          </a:xfrm>
        </p:spPr>
        <p:txBody>
          <a:bodyPr/>
          <a:lstStyle/>
          <a:p>
            <a:r>
              <a:rPr kumimoji="1" lang="ja-JP" altLang="en-US" dirty="0" smtClean="0"/>
              <a:t>鑑別</a:t>
            </a:r>
            <a:endParaRPr kumimoji="1" lang="ja-JP" altLang="en-US" dirty="0"/>
          </a:p>
        </p:txBody>
      </p:sp>
      <p:sp>
        <p:nvSpPr>
          <p:cNvPr id="3" name="コンテンツ プレースホルダー 2"/>
          <p:cNvSpPr>
            <a:spLocks noGrp="1"/>
          </p:cNvSpPr>
          <p:nvPr>
            <p:ph idx="1"/>
          </p:nvPr>
        </p:nvSpPr>
        <p:spPr>
          <a:xfrm>
            <a:off x="3059832" y="2852936"/>
            <a:ext cx="3112546" cy="990353"/>
          </a:xfrm>
        </p:spPr>
        <p:txBody>
          <a:bodyPr>
            <a:normAutofit/>
          </a:bodyPr>
          <a:lstStyle/>
          <a:p>
            <a:pPr marL="0" indent="0" algn="ctr">
              <a:buNone/>
            </a:pPr>
            <a:r>
              <a:rPr kumimoji="1" lang="ja-JP" altLang="en-US" sz="4800" dirty="0" smtClean="0"/>
              <a:t>食道破裂</a:t>
            </a:r>
            <a:endParaRPr kumimoji="1" lang="en-US" altLang="ja-JP" sz="4800" dirty="0" smtClean="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858958"/>
            <a:ext cx="2736304" cy="276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4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algn="l"/>
            <a:r>
              <a:rPr lang="ja-JP" altLang="en-US" u="sng" dirty="0" smtClean="0"/>
              <a:t>縦隔気腫　</a:t>
            </a:r>
            <a:r>
              <a:rPr lang="ja-JP" altLang="en-US" dirty="0" smtClean="0"/>
              <a:t>　　　　</a:t>
            </a:r>
            <a:r>
              <a:rPr lang="ja-JP" altLang="en-US" u="sng" dirty="0" smtClean="0"/>
              <a:t>食道破裂</a:t>
            </a:r>
          </a:p>
        </p:txBody>
      </p:sp>
      <p:sp>
        <p:nvSpPr>
          <p:cNvPr id="20483" name="コンテンツ プレースホルダー 2"/>
          <p:cNvSpPr>
            <a:spLocks noGrp="1"/>
          </p:cNvSpPr>
          <p:nvPr>
            <p:ph sz="half" idx="1"/>
          </p:nvPr>
        </p:nvSpPr>
        <p:spPr/>
        <p:txBody>
          <a:bodyPr/>
          <a:lstStyle/>
          <a:p>
            <a:r>
              <a:rPr lang="ja-JP" altLang="en-US" dirty="0" smtClean="0"/>
              <a:t>基礎疾患なし</a:t>
            </a:r>
            <a:endParaRPr lang="en-US" altLang="ja-JP" dirty="0" smtClean="0"/>
          </a:p>
          <a:p>
            <a:r>
              <a:rPr lang="ja-JP" altLang="en-US" dirty="0" smtClean="0"/>
              <a:t>青年男性に多い</a:t>
            </a:r>
            <a:endParaRPr lang="en-US" altLang="ja-JP" dirty="0" smtClean="0"/>
          </a:p>
          <a:p>
            <a:r>
              <a:rPr lang="ja-JP" altLang="en-US" dirty="0" smtClean="0"/>
              <a:t>喘息などが誘因</a:t>
            </a:r>
            <a:endParaRPr lang="en-US" altLang="ja-JP" dirty="0" smtClean="0"/>
          </a:p>
          <a:p>
            <a:r>
              <a:rPr lang="en-US" altLang="ja-JP" dirty="0" smtClean="0"/>
              <a:t>30%</a:t>
            </a:r>
            <a:r>
              <a:rPr lang="ja-JP" altLang="en-US" dirty="0" smtClean="0"/>
              <a:t>が無症状</a:t>
            </a:r>
            <a:endParaRPr lang="en-US" altLang="ja-JP" dirty="0" smtClean="0"/>
          </a:p>
          <a:p>
            <a:r>
              <a:rPr lang="ja-JP" altLang="en-US" dirty="0" smtClean="0"/>
              <a:t>胸水なし</a:t>
            </a:r>
            <a:endParaRPr lang="en-US" altLang="ja-JP" dirty="0" smtClean="0"/>
          </a:p>
          <a:p>
            <a:r>
              <a:rPr lang="ja-JP" altLang="en-US" dirty="0" smtClean="0"/>
              <a:t>保存的加療</a:t>
            </a:r>
            <a:endParaRPr lang="en-US" altLang="ja-JP" dirty="0" smtClean="0"/>
          </a:p>
          <a:p>
            <a:r>
              <a:rPr lang="ja-JP" altLang="en-US" dirty="0" smtClean="0"/>
              <a:t>死亡例なし</a:t>
            </a:r>
          </a:p>
        </p:txBody>
      </p:sp>
      <p:sp>
        <p:nvSpPr>
          <p:cNvPr id="20484" name="コンテンツ プレースホルダ 3"/>
          <p:cNvSpPr>
            <a:spLocks noGrp="1"/>
          </p:cNvSpPr>
          <p:nvPr>
            <p:ph sz="half" idx="2"/>
          </p:nvPr>
        </p:nvSpPr>
        <p:spPr/>
        <p:txBody>
          <a:bodyPr/>
          <a:lstStyle/>
          <a:p>
            <a:r>
              <a:rPr lang="ja-JP" altLang="en-US" dirty="0" smtClean="0"/>
              <a:t>アルコール多飲者</a:t>
            </a:r>
            <a:endParaRPr lang="en-US" altLang="ja-JP" dirty="0" smtClean="0"/>
          </a:p>
          <a:p>
            <a:r>
              <a:rPr lang="ja-JP" altLang="en-US" dirty="0" smtClean="0"/>
              <a:t>ほとんどが中年</a:t>
            </a:r>
            <a:r>
              <a:rPr lang="ja-JP" altLang="en-US" dirty="0"/>
              <a:t>男性</a:t>
            </a:r>
            <a:endParaRPr lang="en-US" altLang="ja-JP" dirty="0" smtClean="0"/>
          </a:p>
          <a:p>
            <a:r>
              <a:rPr lang="ja-JP" altLang="en-US" dirty="0" smtClean="0"/>
              <a:t>嘔吐・嘔気が誘因</a:t>
            </a:r>
            <a:endParaRPr lang="en-US" altLang="ja-JP" dirty="0" smtClean="0"/>
          </a:p>
          <a:p>
            <a:r>
              <a:rPr lang="ja-JP" altLang="en-US" dirty="0" smtClean="0"/>
              <a:t>激痛、発熱、ショック</a:t>
            </a:r>
            <a:endParaRPr lang="en-US" altLang="ja-JP" dirty="0" smtClean="0"/>
          </a:p>
          <a:p>
            <a:r>
              <a:rPr lang="ja-JP" altLang="en-US" dirty="0" smtClean="0"/>
              <a:t>胸水あり</a:t>
            </a:r>
            <a:endParaRPr lang="en-US" altLang="ja-JP" dirty="0" smtClean="0"/>
          </a:p>
          <a:p>
            <a:r>
              <a:rPr lang="ja-JP" altLang="en-US" dirty="0" smtClean="0"/>
              <a:t>緊急手術</a:t>
            </a:r>
            <a:endParaRPr lang="en-US" altLang="ja-JP" dirty="0" smtClean="0"/>
          </a:p>
          <a:p>
            <a:r>
              <a:rPr lang="ja-JP" altLang="en-US" dirty="0" smtClean="0"/>
              <a:t>致死率高い</a:t>
            </a:r>
          </a:p>
        </p:txBody>
      </p:sp>
      <p:sp>
        <p:nvSpPr>
          <p:cNvPr id="20485" name="テキスト ボックス 1"/>
          <p:cNvSpPr txBox="1">
            <a:spLocks noChangeArrowheads="1"/>
          </p:cNvSpPr>
          <p:nvPr/>
        </p:nvSpPr>
        <p:spPr bwMode="auto">
          <a:xfrm>
            <a:off x="3563938" y="6421438"/>
            <a:ext cx="583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i="1" dirty="0"/>
              <a:t>         Journal of Cardiothoracic Surgery 2008,3:59 1-4</a:t>
            </a:r>
            <a:endParaRPr lang="ja-JP" altLang="en-US" i="1" dirty="0"/>
          </a:p>
        </p:txBody>
      </p:sp>
    </p:spTree>
    <p:extLst>
      <p:ext uri="{BB962C8B-B14F-4D97-AF65-F5344CB8AC3E}">
        <p14:creationId xmlns:p14="http://schemas.microsoft.com/office/powerpoint/2010/main" val="2758602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28596" y="357166"/>
            <a:ext cx="8229600" cy="1143000"/>
          </a:xfrm>
        </p:spPr>
        <p:txBody>
          <a:bodyPr>
            <a:normAutofit/>
          </a:bodyPr>
          <a:lstStyle/>
          <a:p>
            <a:r>
              <a:rPr lang="en-US" altLang="ja-JP" b="1" i="1" u="sng" dirty="0" smtClean="0"/>
              <a:t>Take home message!</a:t>
            </a:r>
            <a:endParaRPr lang="ja-JP" altLang="en-US" b="1" i="1" u="sng" dirty="0" smtClean="0"/>
          </a:p>
        </p:txBody>
      </p:sp>
      <p:sp>
        <p:nvSpPr>
          <p:cNvPr id="3" name="コンテンツ プレースホルダー 2"/>
          <p:cNvSpPr>
            <a:spLocks noGrp="1"/>
          </p:cNvSpPr>
          <p:nvPr>
            <p:ph idx="1"/>
          </p:nvPr>
        </p:nvSpPr>
        <p:spPr>
          <a:xfrm>
            <a:off x="500034" y="1928802"/>
            <a:ext cx="8229600" cy="4525962"/>
          </a:xfrm>
        </p:spPr>
        <p:txBody>
          <a:bodyPr rtlCol="0">
            <a:normAutofit/>
          </a:bodyPr>
          <a:lstStyle/>
          <a:p>
            <a:pPr fontAlgn="auto">
              <a:spcAft>
                <a:spcPts val="0"/>
              </a:spcAft>
              <a:buFont typeface="Arial" pitchFamily="34" charset="0"/>
              <a:buChar char="•"/>
              <a:defRPr/>
            </a:pPr>
            <a:r>
              <a:rPr lang="ja-JP" altLang="en-US" sz="4800" dirty="0" smtClean="0"/>
              <a:t>知らないと見えない</a:t>
            </a:r>
            <a:endParaRPr lang="en-US" altLang="ja-JP" sz="4800" dirty="0" smtClean="0"/>
          </a:p>
          <a:p>
            <a:pPr marL="0" indent="0" fontAlgn="auto">
              <a:spcAft>
                <a:spcPts val="0"/>
              </a:spcAft>
              <a:buFont typeface="Arial" pitchFamily="34" charset="0"/>
              <a:buNone/>
              <a:defRPr/>
            </a:pPr>
            <a:endParaRPr lang="en-US" altLang="ja-JP" dirty="0" smtClean="0"/>
          </a:p>
          <a:p>
            <a:pPr fontAlgn="auto">
              <a:spcAft>
                <a:spcPts val="0"/>
              </a:spcAft>
              <a:buFont typeface="Arial" pitchFamily="34" charset="0"/>
              <a:buChar char="•"/>
              <a:defRPr/>
            </a:pPr>
            <a:r>
              <a:rPr lang="ja-JP" altLang="en-US" sz="2800" dirty="0" smtClean="0"/>
              <a:t>縦隔気腫を知ろう</a:t>
            </a:r>
            <a:endParaRPr lang="en-US" altLang="ja-JP" sz="2800" dirty="0" smtClean="0"/>
          </a:p>
          <a:p>
            <a:pPr fontAlgn="auto">
              <a:spcAft>
                <a:spcPts val="0"/>
              </a:spcAft>
              <a:buFont typeface="Arial" pitchFamily="34" charset="0"/>
              <a:buChar char="•"/>
              <a:defRPr/>
            </a:pPr>
            <a:endParaRPr lang="en-US" altLang="ja-JP" sz="2800" dirty="0" smtClean="0"/>
          </a:p>
          <a:p>
            <a:pPr fontAlgn="auto">
              <a:spcAft>
                <a:spcPts val="0"/>
              </a:spcAft>
              <a:buFont typeface="Arial" pitchFamily="34" charset="0"/>
              <a:buChar char="•"/>
              <a:defRPr/>
            </a:pPr>
            <a:r>
              <a:rPr lang="ja-JP" altLang="en-US" sz="2800" dirty="0" smtClean="0"/>
              <a:t>合併症！　→　「食道破裂」　に注意</a:t>
            </a:r>
          </a:p>
        </p:txBody>
      </p:sp>
    </p:spTree>
    <p:extLst>
      <p:ext uri="{BB962C8B-B14F-4D97-AF65-F5344CB8AC3E}">
        <p14:creationId xmlns:p14="http://schemas.microsoft.com/office/powerpoint/2010/main" val="2573504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24434" y="4968836"/>
            <a:ext cx="6192688" cy="97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283" tIns="111090" rIns="142830" bIns="331683" anchor="b">
            <a:spAutoFit/>
          </a:bodyPr>
          <a:lstStyle/>
          <a:p>
            <a:pPr fontAlgn="b"/>
            <a:r>
              <a:rPr lang="en-US" altLang="ja-JP" sz="2000" b="1" dirty="0" smtClean="0">
                <a:solidFill>
                  <a:srgbClr val="000000"/>
                </a:solidFill>
                <a:latin typeface="Arial" charset="0"/>
              </a:rPr>
              <a:t>※</a:t>
            </a:r>
            <a:r>
              <a:rPr lang="ja-JP" sz="2000" b="1" dirty="0" smtClean="0">
                <a:solidFill>
                  <a:srgbClr val="000000"/>
                </a:solidFill>
                <a:latin typeface="Arial" charset="0"/>
              </a:rPr>
              <a:t>「</a:t>
            </a:r>
            <a:r>
              <a:rPr lang="ja-JP" sz="2000" b="1" dirty="0">
                <a:solidFill>
                  <a:srgbClr val="000000"/>
                </a:solidFill>
                <a:latin typeface="Arial" charset="0"/>
              </a:rPr>
              <a:t>キ」「リ」「ン」の三文字が模様の中に隠されています。</a:t>
            </a:r>
            <a:endParaRPr lang="ja-JP" sz="2000" dirty="0">
              <a:latin typeface="Arial" charset="0"/>
            </a:endParaRPr>
          </a:p>
          <a:p>
            <a:pPr eaLnBrk="0" fontAlgn="ctr" hangingPunct="0"/>
            <a:r>
              <a:rPr lang="ja-JP" sz="1400" b="1" dirty="0">
                <a:solidFill>
                  <a:srgbClr val="000000"/>
                </a:solidFill>
                <a:latin typeface="Arial" charset="0"/>
              </a:rPr>
              <a:t>  </a:t>
            </a:r>
          </a:p>
        </p:txBody>
      </p:sp>
      <p:pic>
        <p:nvPicPr>
          <p:cNvPr id="23555" name="Picture 3" descr="投稿画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14398"/>
            <a:ext cx="5560104" cy="333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タイトル 4"/>
          <p:cNvSpPr>
            <a:spLocks noGrp="1"/>
          </p:cNvSpPr>
          <p:nvPr>
            <p:ph type="title"/>
          </p:nvPr>
        </p:nvSpPr>
        <p:spPr>
          <a:xfrm>
            <a:off x="500948" y="260648"/>
            <a:ext cx="8229600" cy="1143000"/>
          </a:xfrm>
        </p:spPr>
        <p:txBody>
          <a:bodyPr/>
          <a:lstStyle/>
          <a:p>
            <a:r>
              <a:rPr lang="ja-JP" altLang="en-US" dirty="0" smtClean="0"/>
              <a:t>みんなで飲み</a:t>
            </a:r>
            <a:r>
              <a:rPr lang="ja-JP" altLang="en-US" smtClean="0"/>
              <a:t>に行きましょう☆</a:t>
            </a:r>
            <a:endParaRPr lang="ja-JP" altLang="en-US" dirty="0" smtClean="0"/>
          </a:p>
        </p:txBody>
      </p:sp>
      <p:sp>
        <p:nvSpPr>
          <p:cNvPr id="23557" name="テキスト ボックス 7"/>
          <p:cNvSpPr txBox="1">
            <a:spLocks noChangeArrowheads="1"/>
          </p:cNvSpPr>
          <p:nvPr/>
        </p:nvSpPr>
        <p:spPr bwMode="auto">
          <a:xfrm>
            <a:off x="755576" y="5733256"/>
            <a:ext cx="741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4400" dirty="0"/>
              <a:t>懇親会会場</a:t>
            </a:r>
            <a:r>
              <a:rPr lang="ja-JP" altLang="en-US" sz="4400" dirty="0" smtClean="0"/>
              <a:t>：丸海屋　</a:t>
            </a:r>
            <a:r>
              <a:rPr lang="en-US" altLang="ja-JP" sz="4400" dirty="0" smtClean="0"/>
              <a:t>21</a:t>
            </a:r>
            <a:r>
              <a:rPr lang="ja-JP" altLang="en-US" sz="4400" dirty="0" smtClean="0"/>
              <a:t>：</a:t>
            </a:r>
            <a:r>
              <a:rPr lang="en-US" altLang="ja-JP" sz="4400" dirty="0" smtClean="0"/>
              <a:t>30</a:t>
            </a:r>
            <a:r>
              <a:rPr lang="ja-JP" altLang="en-US" sz="4400" dirty="0" smtClean="0"/>
              <a:t>～</a:t>
            </a:r>
            <a:endParaRPr lang="ja-JP" altLang="en-US" sz="4400" dirty="0"/>
          </a:p>
        </p:txBody>
      </p:sp>
    </p:spTree>
    <p:extLst>
      <p:ext uri="{BB962C8B-B14F-4D97-AF65-F5344CB8AC3E}">
        <p14:creationId xmlns:p14="http://schemas.microsoft.com/office/powerpoint/2010/main" val="3655829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おしまい</a:t>
            </a:r>
            <a:endParaRPr kumimoji="1" lang="ja-JP" altLang="en-US" dirty="0"/>
          </a:p>
        </p:txBody>
      </p:sp>
      <p:sp>
        <p:nvSpPr>
          <p:cNvPr id="3" name="コンテンツ プレースホルダー 2"/>
          <p:cNvSpPr>
            <a:spLocks noGrp="1"/>
          </p:cNvSpPr>
          <p:nvPr>
            <p:ph idx="1"/>
          </p:nvPr>
        </p:nvSpPr>
        <p:spPr>
          <a:xfrm>
            <a:off x="457200" y="1600200"/>
            <a:ext cx="8507288" cy="4525963"/>
          </a:xfrm>
        </p:spPr>
        <p:txBody>
          <a:bodyPr/>
          <a:lstStyle/>
          <a:p>
            <a:r>
              <a:rPr lang="ja-JP" altLang="en-US" dirty="0"/>
              <a:t>ご清聴ありがとうございました</a:t>
            </a:r>
            <a:endParaRPr kumimoji="1" lang="en-US" altLang="ja-JP" dirty="0" smtClean="0"/>
          </a:p>
          <a:p>
            <a:r>
              <a:rPr lang="ja-JP" altLang="en-US" dirty="0"/>
              <a:t>参考</a:t>
            </a:r>
            <a:r>
              <a:rPr lang="ja-JP" altLang="en-US" dirty="0" smtClean="0"/>
              <a:t>文献</a:t>
            </a:r>
            <a:endParaRPr lang="en-US" altLang="ja-JP" dirty="0"/>
          </a:p>
          <a:p>
            <a:pPr marL="0" indent="0">
              <a:buNone/>
            </a:pPr>
            <a:r>
              <a:rPr lang="ja-JP" altLang="en-US" dirty="0"/>
              <a:t>　</a:t>
            </a:r>
            <a:r>
              <a:rPr lang="en-US" altLang="ja-JP" i="1" dirty="0" smtClean="0"/>
              <a:t>up to date</a:t>
            </a:r>
          </a:p>
          <a:p>
            <a:pPr marL="0" indent="0">
              <a:buNone/>
            </a:pPr>
            <a:r>
              <a:rPr lang="en-US" altLang="ja-JP" i="1" dirty="0"/>
              <a:t> </a:t>
            </a:r>
            <a:r>
              <a:rPr lang="ja-JP" altLang="en-US" i="1" dirty="0"/>
              <a:t> </a:t>
            </a:r>
            <a:r>
              <a:rPr lang="ja-JP" altLang="en-US" i="1" dirty="0" smtClean="0"/>
              <a:t> </a:t>
            </a:r>
            <a:r>
              <a:rPr lang="en-US" altLang="ja-JP" i="1" dirty="0" smtClean="0"/>
              <a:t>Journal </a:t>
            </a:r>
            <a:r>
              <a:rPr lang="en-US" altLang="ja-JP" i="1" dirty="0"/>
              <a:t>of Cardiothoracic Surgery 2008,3:59 1-4</a:t>
            </a:r>
            <a:endParaRPr lang="en-US" altLang="ja-JP" dirty="0" smtClean="0"/>
          </a:p>
          <a:p>
            <a:pPr marL="0" indent="0">
              <a:buNone/>
            </a:pPr>
            <a:r>
              <a:rPr kumimoji="1" lang="en-US" altLang="ja-JP" dirty="0"/>
              <a:t> </a:t>
            </a:r>
            <a:r>
              <a:rPr kumimoji="1" lang="en-US" altLang="ja-JP" dirty="0" smtClean="0"/>
              <a:t>  </a:t>
            </a:r>
            <a:r>
              <a:rPr lang="en-US" altLang="ja-JP" i="1" dirty="0"/>
              <a:t>Mayo </a:t>
            </a:r>
            <a:r>
              <a:rPr lang="en-US" altLang="ja-JP" i="1" dirty="0" err="1"/>
              <a:t>Clin</a:t>
            </a:r>
            <a:r>
              <a:rPr lang="en-US" altLang="ja-JP" i="1" dirty="0"/>
              <a:t> Proc. 2009;84(5):</a:t>
            </a:r>
            <a:r>
              <a:rPr lang="en-US" altLang="ja-JP" i="1" dirty="0" smtClean="0"/>
              <a:t>417-421</a:t>
            </a:r>
          </a:p>
          <a:p>
            <a:pPr marL="0" indent="0">
              <a:buNone/>
            </a:pPr>
            <a:r>
              <a:rPr lang="en-US" altLang="ja-JP" i="1" dirty="0" smtClean="0"/>
              <a:t>   </a:t>
            </a:r>
            <a:r>
              <a:rPr lang="en-US" altLang="ja-JP" dirty="0" smtClean="0"/>
              <a:t>KIRIN BEER,  SLAM DUNK,  </a:t>
            </a:r>
            <a:r>
              <a:rPr lang="en-US" altLang="ja-JP" dirty="0" err="1" smtClean="0"/>
              <a:t>Tamio</a:t>
            </a:r>
            <a:r>
              <a:rPr lang="en-US" altLang="ja-JP" dirty="0" smtClean="0"/>
              <a:t> Okuda HP</a:t>
            </a:r>
            <a:endParaRPr lang="ja-JP" altLang="en-US" dirty="0"/>
          </a:p>
          <a:p>
            <a:pPr marL="0" indent="0">
              <a:buNone/>
            </a:pPr>
            <a:endParaRPr kumimoji="1" lang="ja-JP" altLang="en-US" dirty="0"/>
          </a:p>
        </p:txBody>
      </p:sp>
    </p:spTree>
    <p:extLst>
      <p:ext uri="{BB962C8B-B14F-4D97-AF65-F5344CB8AC3E}">
        <p14:creationId xmlns:p14="http://schemas.microsoft.com/office/powerpoint/2010/main" val="1275024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26925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8"/>
            <a:ext cx="8229600" cy="6357982"/>
          </a:xfrm>
        </p:spPr>
        <p:txBody>
          <a:bodyPr>
            <a:normAutofit lnSpcReduction="10000"/>
          </a:bodyPr>
          <a:lstStyle/>
          <a:p>
            <a:r>
              <a:rPr lang="ja-JP" altLang="en-US" dirty="0" smtClean="0"/>
              <a:t>アレルギー：なし</a:t>
            </a:r>
            <a:endParaRPr lang="en-US" altLang="ja-JP" dirty="0" smtClean="0"/>
          </a:p>
          <a:p>
            <a:endParaRPr kumimoji="1" lang="en-US" altLang="ja-JP" dirty="0"/>
          </a:p>
          <a:p>
            <a:r>
              <a:rPr lang="ja-JP" altLang="en-US" dirty="0" smtClean="0"/>
              <a:t>内服薬：なし</a:t>
            </a:r>
            <a:endParaRPr lang="en-US" altLang="ja-JP" dirty="0" smtClean="0"/>
          </a:p>
          <a:p>
            <a:endParaRPr kumimoji="1" lang="en-US" altLang="ja-JP" dirty="0"/>
          </a:p>
          <a:p>
            <a:r>
              <a:rPr lang="ja-JP" altLang="en-US" dirty="0" smtClean="0"/>
              <a:t>既往歴：小児喘息</a:t>
            </a:r>
            <a:endParaRPr lang="en-US" altLang="ja-JP" dirty="0" smtClean="0"/>
          </a:p>
          <a:p>
            <a:endParaRPr kumimoji="1" lang="en-US" altLang="ja-JP" dirty="0"/>
          </a:p>
          <a:p>
            <a:r>
              <a:rPr lang="ja-JP" altLang="en-US" dirty="0" smtClean="0"/>
              <a:t>手術歴：なし</a:t>
            </a:r>
            <a:endParaRPr lang="en-US" altLang="ja-JP" dirty="0" smtClean="0"/>
          </a:p>
          <a:p>
            <a:endParaRPr kumimoji="1" lang="en-US" altLang="ja-JP" dirty="0"/>
          </a:p>
          <a:p>
            <a:r>
              <a:rPr lang="ja-JP" altLang="en-US" dirty="0" smtClean="0"/>
              <a:t>家族歴：なし</a:t>
            </a:r>
            <a:endParaRPr lang="en-US" altLang="ja-JP" dirty="0" smtClean="0"/>
          </a:p>
          <a:p>
            <a:endParaRPr kumimoji="1" lang="en-US" altLang="ja-JP" dirty="0"/>
          </a:p>
          <a:p>
            <a:r>
              <a:rPr kumimoji="1" lang="ja-JP" altLang="en-US" dirty="0"/>
              <a:t>海外</a:t>
            </a:r>
            <a:r>
              <a:rPr kumimoji="1" lang="ja-JP" altLang="en-US" dirty="0" smtClean="0"/>
              <a:t>渡航歴：１ヶ月以内になし</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ＲＯＳ</a:t>
            </a:r>
            <a:endParaRPr kumimoji="1" lang="ja-JP" altLang="en-US" dirty="0"/>
          </a:p>
        </p:txBody>
      </p:sp>
      <p:sp>
        <p:nvSpPr>
          <p:cNvPr id="3" name="コンテンツ プレースホルダ 2"/>
          <p:cNvSpPr>
            <a:spLocks noGrp="1"/>
          </p:cNvSpPr>
          <p:nvPr>
            <p:ph idx="1"/>
          </p:nvPr>
        </p:nvSpPr>
        <p:spPr>
          <a:xfrm>
            <a:off x="457200" y="1412776"/>
            <a:ext cx="8229600" cy="5184576"/>
          </a:xfrm>
        </p:spPr>
        <p:txBody>
          <a:bodyPr>
            <a:normAutofit/>
          </a:bodyPr>
          <a:lstStyle/>
          <a:p>
            <a:r>
              <a:rPr kumimoji="1" lang="ja-JP" altLang="en-US" u="sng" dirty="0" smtClean="0"/>
              <a:t>陽性症状</a:t>
            </a:r>
            <a:endParaRPr kumimoji="1" lang="en-US" altLang="ja-JP" u="sng" dirty="0" smtClean="0"/>
          </a:p>
          <a:p>
            <a:pPr>
              <a:buNone/>
            </a:pPr>
            <a:r>
              <a:rPr kumimoji="1" lang="ja-JP" altLang="en-US" dirty="0"/>
              <a:t>　</a:t>
            </a:r>
            <a:r>
              <a:rPr kumimoji="1" lang="ja-JP" altLang="en-US" dirty="0" smtClean="0"/>
              <a:t>嗄声</a:t>
            </a:r>
            <a:endParaRPr kumimoji="1" lang="en-US" altLang="ja-JP" dirty="0" smtClean="0"/>
          </a:p>
          <a:p>
            <a:pPr>
              <a:buNone/>
            </a:pPr>
            <a:r>
              <a:rPr lang="ja-JP" altLang="en-US" dirty="0" smtClean="0"/>
              <a:t>　前頚部～前胸部痛</a:t>
            </a:r>
            <a:endParaRPr lang="en-US" altLang="ja-JP" dirty="0" smtClean="0"/>
          </a:p>
          <a:p>
            <a:pPr>
              <a:buNone/>
            </a:pPr>
            <a:r>
              <a:rPr lang="ja-JP" altLang="en-US" dirty="0"/>
              <a:t>　</a:t>
            </a:r>
            <a:r>
              <a:rPr lang="ja-JP" altLang="en-US" dirty="0" smtClean="0"/>
              <a:t>嚥下痛、呼吸困難</a:t>
            </a:r>
            <a:endParaRPr lang="en-US" altLang="ja-JP" dirty="0"/>
          </a:p>
          <a:p>
            <a:endParaRPr kumimoji="1" lang="en-US" altLang="ja-JP" dirty="0" smtClean="0"/>
          </a:p>
          <a:p>
            <a:r>
              <a:rPr lang="ja-JP" altLang="en-US" u="sng" dirty="0" smtClean="0"/>
              <a:t>陰性症状</a:t>
            </a:r>
            <a:endParaRPr lang="en-US" altLang="ja-JP" u="sng" dirty="0" smtClean="0"/>
          </a:p>
          <a:p>
            <a:pPr>
              <a:buNone/>
            </a:pPr>
            <a:r>
              <a:rPr kumimoji="1" lang="ja-JP" altLang="en-US" dirty="0"/>
              <a:t>　</a:t>
            </a:r>
            <a:r>
              <a:rPr kumimoji="1" lang="ja-JP" altLang="en-US" dirty="0" smtClean="0"/>
              <a:t>頭痛、腹痛、外傷、発熱、咳、鼻水、倦怠感</a:t>
            </a:r>
            <a:r>
              <a:rPr kumimoji="1" lang="en-US" altLang="ja-JP" dirty="0" err="1" smtClean="0"/>
              <a:t>etc</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484313"/>
            <a:ext cx="8229600" cy="1143000"/>
          </a:xfrm>
        </p:spPr>
        <p:txBody>
          <a:bodyPr rtlCol="0">
            <a:normAutofit fontScale="90000"/>
          </a:bodyPr>
          <a:lstStyle/>
          <a:p>
            <a:pPr fontAlgn="auto">
              <a:spcAft>
                <a:spcPts val="0"/>
              </a:spcAft>
              <a:defRPr/>
            </a:pPr>
            <a:r>
              <a:rPr lang="ja-JP" altLang="en-US" dirty="0" smtClean="0"/>
              <a:t>追加で聞きたいことがありますか？</a:t>
            </a:r>
          </a:p>
        </p:txBody>
      </p:sp>
      <p:pic>
        <p:nvPicPr>
          <p:cNvPr id="6147" name="Picture 2" descr="http://t3.gstatic.com/images?q=tbn:ANd9GcThlFE1NZJODR3Nts_uUjJNu1gXLyAOG-gL6C-57mi4wBZSPYPN7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4292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443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詳しく聞くと</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バンドマン、ボーカル、昨夜ライブ、いつもより曲多かった。（フォークソング系が多い。）</a:t>
            </a:r>
            <a:endParaRPr kumimoji="1" lang="en-US" altLang="ja-JP" dirty="0" smtClean="0"/>
          </a:p>
          <a:p>
            <a:r>
              <a:rPr lang="ja-JP" altLang="en-US" dirty="0"/>
              <a:t>痛み</a:t>
            </a:r>
            <a:r>
              <a:rPr lang="ja-JP" altLang="en-US" dirty="0" smtClean="0"/>
              <a:t>は首から始まり肩～胸に拡がった。</a:t>
            </a:r>
            <a:endParaRPr kumimoji="1" lang="en-US" altLang="ja-JP" dirty="0" smtClean="0"/>
          </a:p>
          <a:p>
            <a:r>
              <a:rPr lang="ja-JP" altLang="en-US" dirty="0" smtClean="0"/>
              <a:t>ボイストレーニングの先生には耳鼻科で声帯を診てもらうよう言われた。</a:t>
            </a:r>
            <a:endParaRPr lang="en-US" altLang="ja-JP" dirty="0" smtClean="0"/>
          </a:p>
          <a:p>
            <a:r>
              <a:rPr kumimoji="1" lang="ja-JP" altLang="en-US" dirty="0" smtClean="0"/>
              <a:t>耳鼻科（喉頭ファイバー）では特に異常なく、鎮痛薬のみ処方</a:t>
            </a:r>
            <a:r>
              <a:rPr lang="ja-JP" altLang="en-US" dirty="0"/>
              <a:t>された</a:t>
            </a:r>
            <a:r>
              <a:rPr kumimoji="1" lang="ja-JP" altLang="en-US" dirty="0" smtClean="0"/>
              <a:t>。</a:t>
            </a:r>
            <a:endParaRPr kumimoji="1" lang="en-US" altLang="ja-JP" dirty="0" smtClean="0"/>
          </a:p>
          <a:p>
            <a:r>
              <a:rPr lang="ja-JP" altLang="en-US" dirty="0" smtClean="0"/>
              <a:t>肺の方は診てもらってないし、次のライブもあるので早く治したい→救急外来受診へ</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716016" y="2204864"/>
            <a:ext cx="3970784" cy="3921299"/>
          </a:xfrm>
        </p:spPr>
        <p:txBody>
          <a:bodyPr/>
          <a:lstStyle/>
          <a:p>
            <a:r>
              <a:rPr kumimoji="1" lang="ja-JP" altLang="en-US" dirty="0" smtClean="0"/>
              <a:t>次の</a:t>
            </a:r>
            <a:r>
              <a:rPr kumimoji="1" lang="en-US" altLang="ja-JP" dirty="0" smtClean="0"/>
              <a:t>LIVE</a:t>
            </a:r>
            <a:r>
              <a:rPr kumimoji="1" lang="ja-JP" altLang="en-US" dirty="0" smtClean="0"/>
              <a:t>＠広島は</a:t>
            </a:r>
            <a:r>
              <a:rPr kumimoji="1" lang="ja-JP" altLang="en-US" u="sng" dirty="0" smtClean="0"/>
              <a:t>来年</a:t>
            </a:r>
            <a:r>
              <a:rPr kumimoji="1" lang="en-US" altLang="ja-JP" u="sng" dirty="0" smtClean="0"/>
              <a:t>2</a:t>
            </a:r>
            <a:r>
              <a:rPr kumimoji="1" lang="ja-JP" altLang="en-US" u="sng" dirty="0" smtClean="0"/>
              <a:t>月</a:t>
            </a:r>
            <a:r>
              <a:rPr kumimoji="1" lang="en-US" altLang="ja-JP" u="sng" dirty="0" smtClean="0"/>
              <a:t>9</a:t>
            </a:r>
            <a:r>
              <a:rPr kumimoji="1" lang="ja-JP" altLang="en-US" u="sng" dirty="0" smtClean="0"/>
              <a:t>日（土）</a:t>
            </a:r>
            <a:endParaRPr kumimoji="1" lang="ja-JP" altLang="en-US" u="sng" dirty="0"/>
          </a:p>
        </p:txBody>
      </p:sp>
      <p:pic>
        <p:nvPicPr>
          <p:cNvPr id="4"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 y="204774"/>
            <a:ext cx="4278059" cy="6431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 4"/>
          <p:cNvGraphicFramePr>
            <a:graphicFrameLocks noGrp="1"/>
          </p:cNvGraphicFramePr>
          <p:nvPr>
            <p:extLst>
              <p:ext uri="{D42A27DB-BD31-4B8C-83A1-F6EECF244321}">
                <p14:modId xmlns:p14="http://schemas.microsoft.com/office/powerpoint/2010/main" val="392596651"/>
              </p:ext>
            </p:extLst>
          </p:nvPr>
        </p:nvGraphicFramePr>
        <p:xfrm>
          <a:off x="2915816" y="4441808"/>
          <a:ext cx="6023520" cy="2194560"/>
        </p:xfrm>
        <a:graphic>
          <a:graphicData uri="http://schemas.openxmlformats.org/drawingml/2006/table">
            <a:tbl>
              <a:tblPr/>
              <a:tblGrid>
                <a:gridCol w="1703040"/>
                <a:gridCol w="4320480"/>
              </a:tblGrid>
              <a:tr h="0">
                <a:tc>
                  <a:txBody>
                    <a:bodyPr/>
                    <a:lstStyle/>
                    <a:p>
                      <a:r>
                        <a:rPr lang="ja-JP" altLang="en-US"/>
                        <a:t>興行名</a:t>
                      </a:r>
                    </a:p>
                  </a:txBody>
                  <a:tcPr anchor="ctr">
                    <a:lnL>
                      <a:noFill/>
                    </a:lnL>
                    <a:lnR>
                      <a:noFill/>
                    </a:lnR>
                    <a:lnT>
                      <a:noFill/>
                    </a:lnT>
                    <a:lnB>
                      <a:noFill/>
                    </a:lnB>
                    <a:solidFill>
                      <a:schemeClr val="tx2">
                        <a:lumMod val="40000"/>
                        <a:lumOff val="60000"/>
                      </a:schemeClr>
                    </a:solidFill>
                  </a:tcPr>
                </a:tc>
                <a:tc>
                  <a:txBody>
                    <a:bodyPr/>
                    <a:lstStyle/>
                    <a:p>
                      <a:r>
                        <a:rPr lang="ja-JP" altLang="en-US" b="1"/>
                        <a:t>地球三兄弟（真心ブラザーズ＋奥田民生）</a:t>
                      </a:r>
                      <a:endParaRPr lang="ja-JP" altLang="en-US"/>
                    </a:p>
                  </a:txBody>
                  <a:tcPr anchor="ctr">
                    <a:lnL>
                      <a:noFill/>
                    </a:lnL>
                    <a:lnR>
                      <a:noFill/>
                    </a:lnR>
                    <a:lnT>
                      <a:noFill/>
                    </a:lnT>
                    <a:lnB>
                      <a:noFill/>
                    </a:lnB>
                    <a:solidFill>
                      <a:schemeClr val="tx2">
                        <a:lumMod val="40000"/>
                        <a:lumOff val="60000"/>
                      </a:schemeClr>
                    </a:solidFill>
                  </a:tcPr>
                </a:tc>
              </a:tr>
              <a:tr h="0">
                <a:tc>
                  <a:txBody>
                    <a:bodyPr/>
                    <a:lstStyle/>
                    <a:p>
                      <a:r>
                        <a:rPr lang="ja-JP" altLang="en-US"/>
                        <a:t>会場</a:t>
                      </a:r>
                    </a:p>
                  </a:txBody>
                  <a:tcPr anchor="ctr">
                    <a:lnL>
                      <a:noFill/>
                    </a:lnL>
                    <a:lnR>
                      <a:noFill/>
                    </a:lnR>
                    <a:lnT>
                      <a:noFill/>
                    </a:lnT>
                    <a:lnB>
                      <a:noFill/>
                    </a:lnB>
                    <a:solidFill>
                      <a:schemeClr val="tx2">
                        <a:lumMod val="40000"/>
                        <a:lumOff val="60000"/>
                      </a:schemeClr>
                    </a:solidFill>
                  </a:tcPr>
                </a:tc>
                <a:tc>
                  <a:txBody>
                    <a:bodyPr/>
                    <a:lstStyle/>
                    <a:p>
                      <a:r>
                        <a:rPr lang="en-US"/>
                        <a:t>BLUE LIVE</a:t>
                      </a:r>
                      <a:r>
                        <a:rPr lang="ja-JP" altLang="en-US"/>
                        <a:t>広島</a:t>
                      </a:r>
                    </a:p>
                  </a:txBody>
                  <a:tcPr anchor="ctr">
                    <a:lnL>
                      <a:noFill/>
                    </a:lnL>
                    <a:lnR>
                      <a:noFill/>
                    </a:lnR>
                    <a:lnT>
                      <a:noFill/>
                    </a:lnT>
                    <a:lnB>
                      <a:noFill/>
                    </a:lnB>
                    <a:solidFill>
                      <a:schemeClr val="tx2">
                        <a:lumMod val="40000"/>
                        <a:lumOff val="60000"/>
                      </a:schemeClr>
                    </a:solidFill>
                  </a:tcPr>
                </a:tc>
              </a:tr>
              <a:tr h="0">
                <a:tc>
                  <a:txBody>
                    <a:bodyPr/>
                    <a:lstStyle/>
                    <a:p>
                      <a:r>
                        <a:rPr lang="ja-JP" altLang="en-US"/>
                        <a:t>都道府県</a:t>
                      </a:r>
                    </a:p>
                  </a:txBody>
                  <a:tcPr anchor="ctr">
                    <a:lnL>
                      <a:noFill/>
                    </a:lnL>
                    <a:lnR>
                      <a:noFill/>
                    </a:lnR>
                    <a:lnT>
                      <a:noFill/>
                    </a:lnT>
                    <a:lnB>
                      <a:noFill/>
                    </a:lnB>
                    <a:solidFill>
                      <a:schemeClr val="tx2">
                        <a:lumMod val="40000"/>
                        <a:lumOff val="60000"/>
                      </a:schemeClr>
                    </a:solidFill>
                  </a:tcPr>
                </a:tc>
                <a:tc>
                  <a:txBody>
                    <a:bodyPr/>
                    <a:lstStyle/>
                    <a:p>
                      <a:r>
                        <a:rPr lang="ja-JP" altLang="en-US"/>
                        <a:t>広島県</a:t>
                      </a:r>
                    </a:p>
                  </a:txBody>
                  <a:tcPr anchor="ctr">
                    <a:lnL>
                      <a:noFill/>
                    </a:lnL>
                    <a:lnR>
                      <a:noFill/>
                    </a:lnR>
                    <a:lnT>
                      <a:noFill/>
                    </a:lnT>
                    <a:lnB>
                      <a:noFill/>
                    </a:lnB>
                    <a:solidFill>
                      <a:schemeClr val="tx2">
                        <a:lumMod val="40000"/>
                        <a:lumOff val="60000"/>
                      </a:schemeClr>
                    </a:solidFill>
                  </a:tcPr>
                </a:tc>
              </a:tr>
              <a:tr h="0">
                <a:tc>
                  <a:txBody>
                    <a:bodyPr/>
                    <a:lstStyle/>
                    <a:p>
                      <a:r>
                        <a:rPr lang="ja-JP" altLang="en-US"/>
                        <a:t>公演期間</a:t>
                      </a:r>
                    </a:p>
                  </a:txBody>
                  <a:tcPr anchor="ctr">
                    <a:lnL>
                      <a:noFill/>
                    </a:lnL>
                    <a:lnR>
                      <a:noFill/>
                    </a:lnR>
                    <a:lnT>
                      <a:noFill/>
                    </a:lnT>
                    <a:lnB>
                      <a:noFill/>
                    </a:lnB>
                    <a:solidFill>
                      <a:schemeClr val="tx2">
                        <a:lumMod val="40000"/>
                        <a:lumOff val="60000"/>
                      </a:schemeClr>
                    </a:solidFill>
                  </a:tcPr>
                </a:tc>
                <a:tc>
                  <a:txBody>
                    <a:bodyPr/>
                    <a:lstStyle/>
                    <a:p>
                      <a:r>
                        <a:rPr lang="en-US" altLang="ja-JP"/>
                        <a:t>2013-02-09 </a:t>
                      </a:r>
                      <a:r>
                        <a:rPr lang="ja-JP" altLang="en-US"/>
                        <a:t>～ </a:t>
                      </a:r>
                      <a:r>
                        <a:rPr lang="en-US" altLang="ja-JP"/>
                        <a:t>2013-02-09</a:t>
                      </a:r>
                    </a:p>
                  </a:txBody>
                  <a:tcPr anchor="ctr">
                    <a:lnL>
                      <a:noFill/>
                    </a:lnL>
                    <a:lnR>
                      <a:noFill/>
                    </a:lnR>
                    <a:lnT>
                      <a:noFill/>
                    </a:lnT>
                    <a:lnB>
                      <a:noFill/>
                    </a:lnB>
                    <a:solidFill>
                      <a:schemeClr val="tx2">
                        <a:lumMod val="40000"/>
                        <a:lumOff val="60000"/>
                      </a:schemeClr>
                    </a:solidFill>
                  </a:tcPr>
                </a:tc>
              </a:tr>
              <a:tr h="0">
                <a:tc>
                  <a:txBody>
                    <a:bodyPr/>
                    <a:lstStyle/>
                    <a:p>
                      <a:r>
                        <a:rPr lang="ja-JP" altLang="en-US"/>
                        <a:t>プレオーダー</a:t>
                      </a:r>
                    </a:p>
                  </a:txBody>
                  <a:tcPr anchor="ctr">
                    <a:lnL>
                      <a:noFill/>
                    </a:lnL>
                    <a:lnR>
                      <a:noFill/>
                    </a:lnR>
                    <a:lnT>
                      <a:noFill/>
                    </a:lnT>
                    <a:lnB>
                      <a:noFill/>
                    </a:lnB>
                    <a:solidFill>
                      <a:schemeClr val="tx2">
                        <a:lumMod val="40000"/>
                        <a:lumOff val="60000"/>
                      </a:schemeClr>
                    </a:solidFill>
                  </a:tcPr>
                </a:tc>
                <a:tc>
                  <a:txBody>
                    <a:bodyPr/>
                    <a:lstStyle/>
                    <a:p>
                      <a:r>
                        <a:rPr lang="en-US" altLang="ja-JP"/>
                        <a:t>2012-11-10 </a:t>
                      </a:r>
                      <a:r>
                        <a:rPr lang="ja-JP" altLang="en-US"/>
                        <a:t>～ </a:t>
                      </a:r>
                      <a:r>
                        <a:rPr lang="en-US" altLang="ja-JP"/>
                        <a:t>2012-11-15 </a:t>
                      </a:r>
                    </a:p>
                  </a:txBody>
                  <a:tcPr anchor="ctr">
                    <a:lnL>
                      <a:noFill/>
                    </a:lnL>
                    <a:lnR>
                      <a:noFill/>
                    </a:lnR>
                    <a:lnT>
                      <a:noFill/>
                    </a:lnT>
                    <a:lnB>
                      <a:noFill/>
                    </a:lnB>
                    <a:solidFill>
                      <a:schemeClr val="tx2">
                        <a:lumMod val="40000"/>
                        <a:lumOff val="60000"/>
                      </a:schemeClr>
                    </a:solidFill>
                  </a:tcPr>
                </a:tc>
              </a:tr>
              <a:tr h="0">
                <a:tc>
                  <a:txBody>
                    <a:bodyPr/>
                    <a:lstStyle/>
                    <a:p>
                      <a:r>
                        <a:rPr lang="ja-JP" altLang="en-US" dirty="0"/>
                        <a:t>一般販売</a:t>
                      </a:r>
                    </a:p>
                  </a:txBody>
                  <a:tcPr anchor="ctr">
                    <a:lnL>
                      <a:noFill/>
                    </a:lnL>
                    <a:lnR>
                      <a:noFill/>
                    </a:lnR>
                    <a:lnT>
                      <a:noFill/>
                    </a:lnT>
                    <a:lnB>
                      <a:noFill/>
                    </a:lnB>
                    <a:solidFill>
                      <a:schemeClr val="tx2">
                        <a:lumMod val="40000"/>
                        <a:lumOff val="60000"/>
                      </a:schemeClr>
                    </a:solidFill>
                  </a:tcPr>
                </a:tc>
                <a:tc>
                  <a:txBody>
                    <a:bodyPr/>
                    <a:lstStyle/>
                    <a:p>
                      <a:r>
                        <a:rPr lang="en-US" altLang="ja-JP" dirty="0"/>
                        <a:t>2012-12-01</a:t>
                      </a:r>
                    </a:p>
                  </a:txBody>
                  <a:tcPr anchor="ctr">
                    <a:lnL>
                      <a:noFill/>
                    </a:lnL>
                    <a:lnR>
                      <a:noFill/>
                    </a:lnR>
                    <a:lnT>
                      <a:noFill/>
                    </a:lnT>
                    <a:lnB>
                      <a:noFill/>
                    </a:lnB>
                    <a:solidFill>
                      <a:schemeClr val="tx2">
                        <a:lumMod val="40000"/>
                        <a:lumOff val="60000"/>
                      </a:schemeClr>
                    </a:solidFill>
                  </a:tcPr>
                </a:tc>
              </a:tr>
            </a:tbl>
          </a:graphicData>
        </a:graphic>
      </p:graphicFrame>
    </p:spTree>
    <p:extLst>
      <p:ext uri="{BB962C8B-B14F-4D97-AF65-F5344CB8AC3E}">
        <p14:creationId xmlns:p14="http://schemas.microsoft.com/office/powerpoint/2010/main" val="1823568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14290"/>
            <a:ext cx="8229600" cy="500066"/>
          </a:xfrm>
        </p:spPr>
        <p:txBody>
          <a:bodyPr>
            <a:normAutofit fontScale="90000"/>
          </a:bodyPr>
          <a:lstStyle/>
          <a:p>
            <a:r>
              <a:rPr kumimoji="1" lang="ja-JP" altLang="en-US" dirty="0" smtClean="0"/>
              <a:t>身体所見</a:t>
            </a:r>
            <a:endParaRPr kumimoji="1" lang="ja-JP" altLang="en-US" dirty="0"/>
          </a:p>
        </p:txBody>
      </p:sp>
      <p:sp>
        <p:nvSpPr>
          <p:cNvPr id="3" name="コンテンツ プレースホルダ 2"/>
          <p:cNvSpPr>
            <a:spLocks noGrp="1"/>
          </p:cNvSpPr>
          <p:nvPr>
            <p:ph idx="1"/>
          </p:nvPr>
        </p:nvSpPr>
        <p:spPr>
          <a:xfrm>
            <a:off x="539552" y="1340768"/>
            <a:ext cx="8136904" cy="5040560"/>
          </a:xfrm>
        </p:spPr>
        <p:txBody>
          <a:bodyPr>
            <a:normAutofit/>
          </a:bodyPr>
          <a:lstStyle/>
          <a:p>
            <a:r>
              <a:rPr lang="en-US" altLang="ja-JP" dirty="0"/>
              <a:t>BT</a:t>
            </a:r>
            <a:r>
              <a:rPr lang="ja-JP" altLang="en-US" dirty="0"/>
              <a:t>：</a:t>
            </a:r>
            <a:r>
              <a:rPr lang="en-US" altLang="ja-JP" dirty="0"/>
              <a:t>36.8℃</a:t>
            </a:r>
            <a:r>
              <a:rPr lang="ja-JP" altLang="en-US" dirty="0" err="1"/>
              <a:t>、</a:t>
            </a:r>
            <a:r>
              <a:rPr lang="en-US" altLang="ja-JP" dirty="0"/>
              <a:t>BP</a:t>
            </a:r>
            <a:r>
              <a:rPr lang="ja-JP" altLang="en-US" dirty="0"/>
              <a:t>：</a:t>
            </a:r>
            <a:r>
              <a:rPr lang="en-US" altLang="ja-JP" dirty="0"/>
              <a:t>119/68mmHg</a:t>
            </a:r>
            <a:r>
              <a:rPr lang="ja-JP" altLang="en-US" dirty="0" err="1"/>
              <a:t>、</a:t>
            </a:r>
            <a:r>
              <a:rPr lang="en-US" altLang="ja-JP" dirty="0"/>
              <a:t>PR</a:t>
            </a:r>
            <a:r>
              <a:rPr lang="ja-JP" altLang="en-US" dirty="0"/>
              <a:t>：</a:t>
            </a:r>
            <a:r>
              <a:rPr lang="en-US" altLang="ja-JP" dirty="0"/>
              <a:t>88bpm</a:t>
            </a:r>
            <a:r>
              <a:rPr lang="ja-JP" altLang="en-US" dirty="0" err="1" smtClean="0"/>
              <a:t>、</a:t>
            </a:r>
            <a:r>
              <a:rPr lang="en-US" altLang="ja-JP" dirty="0" smtClean="0"/>
              <a:t>SpO2</a:t>
            </a:r>
            <a:r>
              <a:rPr lang="ja-JP" altLang="en-US" dirty="0"/>
              <a:t>：</a:t>
            </a:r>
            <a:r>
              <a:rPr lang="en-US" altLang="ja-JP" dirty="0"/>
              <a:t>98</a:t>
            </a:r>
            <a:r>
              <a:rPr lang="en-US" altLang="ja-JP" dirty="0" smtClean="0"/>
              <a:t>%</a:t>
            </a:r>
            <a:r>
              <a:rPr lang="ja-JP" altLang="en-US" dirty="0" err="1" smtClean="0"/>
              <a:t>、</a:t>
            </a:r>
            <a:r>
              <a:rPr lang="ja-JP" altLang="en-US" dirty="0"/>
              <a:t>呼吸</a:t>
            </a:r>
            <a:r>
              <a:rPr lang="ja-JP" altLang="en-US" dirty="0" smtClean="0"/>
              <a:t>は平静</a:t>
            </a:r>
            <a:endParaRPr lang="en-US" altLang="ja-JP" dirty="0"/>
          </a:p>
          <a:p>
            <a:endParaRPr lang="en-US" altLang="ja-JP" dirty="0" smtClean="0"/>
          </a:p>
          <a:p>
            <a:r>
              <a:rPr lang="ja-JP" altLang="en-US" dirty="0" smtClean="0"/>
              <a:t>咽頭：発赤</a:t>
            </a:r>
            <a:r>
              <a:rPr lang="ja-JP" altLang="en-US" dirty="0"/>
              <a:t>－</a:t>
            </a:r>
            <a:r>
              <a:rPr lang="ja-JP" altLang="en-US" dirty="0" smtClean="0"/>
              <a:t>、腫脹</a:t>
            </a:r>
            <a:r>
              <a:rPr lang="ja-JP" altLang="en-US" dirty="0"/>
              <a:t>－</a:t>
            </a:r>
            <a:r>
              <a:rPr lang="ja-JP" altLang="en-US" dirty="0" smtClean="0"/>
              <a:t>、白苔なし－、飲水可</a:t>
            </a:r>
            <a:endParaRPr lang="en-US" altLang="ja-JP" dirty="0" smtClean="0"/>
          </a:p>
          <a:p>
            <a:r>
              <a:rPr lang="ja-JP" altLang="en-US" dirty="0" smtClean="0"/>
              <a:t>頸部：圧痛＋、リンパ節腫脹－</a:t>
            </a:r>
            <a:endParaRPr lang="en-US" altLang="ja-JP" dirty="0" smtClean="0"/>
          </a:p>
          <a:p>
            <a:r>
              <a:rPr lang="ja-JP" altLang="en-US" dirty="0" smtClean="0"/>
              <a:t>胸部：圧痛＋、心雑音－、ラ音－、左右差－</a:t>
            </a:r>
            <a:endParaRPr lang="en-US" altLang="ja-JP" dirty="0" smtClean="0"/>
          </a:p>
          <a:p>
            <a:r>
              <a:rPr lang="ja-JP" altLang="en-US" dirty="0" smtClean="0"/>
              <a:t>四肢：浮腫－、皮疹－</a:t>
            </a:r>
            <a:endParaRPr lang="en-US" altLang="ja-JP"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770</Words>
  <Application>Microsoft Office PowerPoint</Application>
  <PresentationFormat>画面に合わせる (4:3)</PresentationFormat>
  <Paragraphs>174</Paragraphs>
  <Slides>37</Slides>
  <Notes>3</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診断ついてたのか</vt:lpstr>
      <vt:lpstr>PowerPoint プレゼンテーション</vt:lpstr>
      <vt:lpstr>症例</vt:lpstr>
      <vt:lpstr>PowerPoint プレゼンテーション</vt:lpstr>
      <vt:lpstr>ＲＯＳ</vt:lpstr>
      <vt:lpstr>追加で聞きたいことがありますか？</vt:lpstr>
      <vt:lpstr>詳しく聞くと</vt:lpstr>
      <vt:lpstr>PowerPoint プレゼンテーション</vt:lpstr>
      <vt:lpstr>身体所見</vt:lpstr>
      <vt:lpstr>何を考え、何を検査しますか？</vt:lpstr>
      <vt:lpstr>私の頭の中</vt:lpstr>
      <vt:lpstr>胸部Xp</vt:lpstr>
      <vt:lpstr>検査を見て</vt:lpstr>
      <vt:lpstr>つまり、</vt:lpstr>
      <vt:lpstr>それから</vt:lpstr>
      <vt:lpstr>PowerPoint プレゼンテーション</vt:lpstr>
      <vt:lpstr>PowerPoint プレゼンテーション</vt:lpstr>
      <vt:lpstr>私これだと思ったんです</vt:lpstr>
      <vt:lpstr>縦隔気腫</vt:lpstr>
      <vt:lpstr>正常と比べて</vt:lpstr>
      <vt:lpstr>PowerPoint プレゼンテーション</vt:lpstr>
      <vt:lpstr>PowerPoint プレゼンテーション</vt:lpstr>
      <vt:lpstr>お勉強スライド① 縦隔気腫 by up to date</vt:lpstr>
      <vt:lpstr>臨床症状</vt:lpstr>
      <vt:lpstr>診断</vt:lpstr>
      <vt:lpstr>見つけたらどうする 縦隔気腫</vt:lpstr>
      <vt:lpstr>縦隔気腫の自然予後</vt:lpstr>
      <vt:lpstr>縦隔気腫の自然予後</vt:lpstr>
      <vt:lpstr>ちなみに</vt:lpstr>
      <vt:lpstr>PowerPoint プレゼンテーション</vt:lpstr>
      <vt:lpstr>PowerPoint プレゼンテーション</vt:lpstr>
      <vt:lpstr>鑑別</vt:lpstr>
      <vt:lpstr>縦隔気腫　　　　　食道破裂</vt:lpstr>
      <vt:lpstr>Take home message!</vt:lpstr>
      <vt:lpstr>みんなで飲みに行きましょう☆</vt:lpstr>
      <vt:lpstr>おしまい</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sakodanaoya</dc:creator>
  <cp:lastModifiedBy>FJ-USER</cp:lastModifiedBy>
  <cp:revision>84</cp:revision>
  <dcterms:created xsi:type="dcterms:W3CDTF">2012-10-16T09:29:52Z</dcterms:created>
  <dcterms:modified xsi:type="dcterms:W3CDTF">2013-02-03T07:03:05Z</dcterms:modified>
</cp:coreProperties>
</file>