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56" r:id="rId2"/>
    <p:sldId id="264" r:id="rId3"/>
    <p:sldId id="265" r:id="rId4"/>
    <p:sldId id="266" r:id="rId5"/>
    <p:sldId id="259" r:id="rId6"/>
    <p:sldId id="261" r:id="rId7"/>
    <p:sldId id="257" r:id="rId8"/>
    <p:sldId id="258" r:id="rId9"/>
    <p:sldId id="263" r:id="rId10"/>
    <p:sldId id="262" r:id="rId11"/>
    <p:sldId id="267" r:id="rId12"/>
    <p:sldId id="268" r:id="rId13"/>
    <p:sldId id="269" r:id="rId14"/>
  </p:sldIdLst>
  <p:sldSz cx="9144000" cy="6858000" type="screen4x3"/>
  <p:notesSz cx="6735763" cy="986948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FF0066"/>
    <a:srgbClr val="33CC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0" d="100"/>
          <a:sy n="100" d="100"/>
        </p:scale>
        <p:origin x="-21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749A1F-5AC8-476B-B300-33560E5DF028}" type="datetimeFigureOut">
              <a:rPr kumimoji="1" lang="ja-JP" altLang="en-US" smtClean="0"/>
              <a:t>2012/7/22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0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3815373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805FE2-3692-402C-B5B6-7806C494F1CB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BF9F8C-BF02-4FCC-9039-0D52215E3D3C}" type="datetimeFigureOut">
              <a:rPr kumimoji="1" lang="ja-JP" altLang="en-US" smtClean="0"/>
              <a:pPr/>
              <a:t>2012/7/22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73577" y="4688007"/>
            <a:ext cx="5388610" cy="44412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15373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ED3964-CD28-4BCC-BA25-8D00FB6DFEFD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D3964-CD28-4BCC-BA25-8D00FB6DFEFD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診察ワークショップ</a:t>
            </a:r>
            <a:endParaRPr kumimoji="1" lang="en-US" altLang="ja-JP" dirty="0" smtClean="0"/>
          </a:p>
          <a:p>
            <a:r>
              <a:rPr kumimoji="1" lang="ja-JP" altLang="en-US" dirty="0" smtClean="0"/>
              <a:t>年</a:t>
            </a:r>
            <a:r>
              <a:rPr kumimoji="1" lang="en-US" altLang="ja-JP" dirty="0" smtClean="0"/>
              <a:t>3</a:t>
            </a:r>
            <a:r>
              <a:rPr kumimoji="1" lang="ja-JP" altLang="en-US" dirty="0" smtClean="0"/>
              <a:t>回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D3964-CD28-4BCC-BA25-8D00FB6DFEFD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・手作り（お金の使い道）</a:t>
            </a:r>
            <a:endParaRPr kumimoji="1" lang="en-US" altLang="ja-JP" dirty="0" smtClean="0"/>
          </a:p>
          <a:p>
            <a:r>
              <a:rPr kumimoji="1" lang="ja-JP" altLang="en-US" dirty="0" smtClean="0"/>
              <a:t>・飲み会も含めて・・・交流も！</a:t>
            </a:r>
            <a:endParaRPr kumimoji="1" lang="en-US" altLang="ja-JP" dirty="0" smtClean="0"/>
          </a:p>
          <a:p>
            <a:r>
              <a:rPr kumimoji="1" lang="ja-JP" altLang="en-US" dirty="0" smtClean="0"/>
              <a:t>・あわよくば、可能であれば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D3964-CD28-4BCC-BA25-8D00FB6DFEFD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3</a:t>
            </a:r>
            <a:r>
              <a:rPr kumimoji="1" lang="ja-JP" altLang="en-US" dirty="0" smtClean="0"/>
              <a:t>段階で</a:t>
            </a:r>
            <a:endParaRPr kumimoji="1" lang="en-US" altLang="ja-JP" dirty="0" smtClean="0"/>
          </a:p>
          <a:p>
            <a:r>
              <a:rPr kumimoji="1" lang="ja-JP" altLang="en-US" dirty="0" smtClean="0"/>
              <a:t>・・・というのもありますが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D3964-CD28-4BCC-BA25-8D00FB6DFEFD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ホームページ紹介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D3964-CD28-4BCC-BA25-8D00FB6DFEFD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1</a:t>
            </a:r>
            <a:r>
              <a:rPr kumimoji="1" lang="ja-JP" altLang="en-US" dirty="0" smtClean="0"/>
              <a:t>年目研修医のみなさん・・・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D3964-CD28-4BCC-BA25-8D00FB6DFEFD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中島先生写真　初代会長</a:t>
            </a:r>
            <a:endParaRPr kumimoji="1" lang="en-US" altLang="ja-JP" dirty="0" smtClean="0"/>
          </a:p>
          <a:p>
            <a:r>
              <a:rPr kumimoji="1" lang="ja-JP" altLang="en-US" dirty="0" smtClean="0"/>
              <a:t>飲み会、賞の紹介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その他）</a:t>
            </a:r>
            <a:r>
              <a:rPr kumimoji="1" lang="en-US" altLang="ja-JP" dirty="0" smtClean="0"/>
              <a:t>ice breaking</a:t>
            </a:r>
          </a:p>
          <a:p>
            <a:r>
              <a:rPr kumimoji="1" lang="ja-JP" altLang="en-US" dirty="0" smtClean="0"/>
              <a:t>会の変遷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関フェデ、参加病院、）</a:t>
            </a:r>
            <a:endParaRPr kumimoji="1"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D3964-CD28-4BCC-BA25-8D00FB6DFEFD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角三角形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タイトル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17" name="サブタイトル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ja-JP" altLang="en-US" smtClean="0"/>
              <a:t>マスタ サブタイトルの書式設定</a:t>
            </a:r>
            <a:endParaRPr kumimoji="0" lang="en-US"/>
          </a:p>
        </p:txBody>
      </p:sp>
      <p:grpSp>
        <p:nvGrpSpPr>
          <p:cNvPr id="2" name="グループ化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フリーフォーム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フリーフォーム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フリーフォーム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直線コネクタ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日付プレースホルダ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B394942-731B-44C8-804B-68C1A202FA89}" type="datetimeFigureOut">
              <a:rPr kumimoji="1" lang="ja-JP" altLang="en-US" smtClean="0"/>
              <a:pPr/>
              <a:t>2012/7/22</a:t>
            </a:fld>
            <a:endParaRPr kumimoji="1" lang="ja-JP" altLang="en-US"/>
          </a:p>
        </p:txBody>
      </p:sp>
      <p:sp>
        <p:nvSpPr>
          <p:cNvPr id="19" name="フッター プレースホル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kumimoji="1" lang="ja-JP" altLang="en-US"/>
          </a:p>
        </p:txBody>
      </p:sp>
      <p:sp>
        <p:nvSpPr>
          <p:cNvPr id="27" name="スライド番号プレースホル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5606F07-CF93-4D1B-884D-C9DBFCDA7A3F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394942-731B-44C8-804B-68C1A202FA89}" type="datetimeFigureOut">
              <a:rPr kumimoji="1" lang="ja-JP" altLang="en-US" smtClean="0"/>
              <a:pPr/>
              <a:t>2012/7/22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606F07-CF93-4D1B-884D-C9DBFCDA7A3F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394942-731B-44C8-804B-68C1A202FA89}" type="datetimeFigureOut">
              <a:rPr kumimoji="1" lang="ja-JP" altLang="en-US" smtClean="0"/>
              <a:pPr/>
              <a:t>2012/7/22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606F07-CF93-4D1B-884D-C9DBFCDA7A3F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394942-731B-44C8-804B-68C1A202FA89}" type="datetimeFigureOut">
              <a:rPr kumimoji="1" lang="ja-JP" altLang="en-US" smtClean="0"/>
              <a:pPr/>
              <a:t>2012/7/22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606F07-CF93-4D1B-884D-C9DBFCDA7A3F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7" name="タイトル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394942-731B-44C8-804B-68C1A202FA89}" type="datetimeFigureOut">
              <a:rPr kumimoji="1" lang="ja-JP" altLang="en-US" smtClean="0"/>
              <a:pPr/>
              <a:t>2012/7/22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606F07-CF93-4D1B-884D-C9DBFCDA7A3F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7" name="山形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山形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394942-731B-44C8-804B-68C1A202FA89}" type="datetimeFigureOut">
              <a:rPr kumimoji="1" lang="ja-JP" altLang="en-US" smtClean="0"/>
              <a:pPr/>
              <a:t>2012/7/22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606F07-CF93-4D1B-884D-C9DBFCDA7A3F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8" name="タイトル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較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394942-731B-44C8-804B-68C1A202FA89}" type="datetimeFigureOut">
              <a:rPr kumimoji="1" lang="ja-JP" altLang="en-US" smtClean="0"/>
              <a:pPr/>
              <a:t>2012/7/22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606F07-CF93-4D1B-884D-C9DBFCDA7A3F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394942-731B-44C8-804B-68C1A202FA89}" type="datetimeFigureOut">
              <a:rPr kumimoji="1" lang="ja-JP" altLang="en-US" smtClean="0"/>
              <a:pPr/>
              <a:t>2012/7/22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606F07-CF93-4D1B-884D-C9DBFCDA7A3F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394942-731B-44C8-804B-68C1A202FA89}" type="datetimeFigureOut">
              <a:rPr kumimoji="1" lang="ja-JP" altLang="en-US" smtClean="0"/>
              <a:pPr/>
              <a:t>2012/7/22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606F07-CF93-4D1B-884D-C9DBFCDA7A3F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コンテンツ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3B394942-731B-44C8-804B-68C1A202FA89}" type="datetimeFigureOut">
              <a:rPr kumimoji="1" lang="ja-JP" altLang="en-US" smtClean="0"/>
              <a:pPr/>
              <a:t>2012/7/22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606F07-CF93-4D1B-884D-C9DBFCDA7A3F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ja-JP" altLang="en-US" smtClean="0"/>
              <a:t>アイコンをクリックして図を追加</a:t>
            </a:r>
            <a:endParaRPr kumimoji="0" lang="en-US" dirty="0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B394942-731B-44C8-804B-68C1A202FA89}" type="datetimeFigureOut">
              <a:rPr kumimoji="1" lang="ja-JP" altLang="en-US" smtClean="0"/>
              <a:pPr/>
              <a:t>2012/7/22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5606F07-CF93-4D1B-884D-C9DBFCDA7A3F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8" name="フリーフォーム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フリーフォーム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直角三角形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直線コネクタ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山形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山形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フリーフォーム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フリーフォーム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直角三角形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直線コネクタ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タイトル プレースホルダ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0" name="テキスト プレースホルダ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  <a:p>
            <a:pPr lvl="1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2 </a:t>
            </a:r>
            <a:r>
              <a:rPr kumimoji="0" lang="ja-JP" altLang="en-US" smtClean="0"/>
              <a:t>レベル</a:t>
            </a:r>
          </a:p>
          <a:p>
            <a:pPr lvl="2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3 </a:t>
            </a:r>
            <a:r>
              <a:rPr kumimoji="0" lang="ja-JP" altLang="en-US" smtClean="0"/>
              <a:t>レベル</a:t>
            </a:r>
          </a:p>
          <a:p>
            <a:pPr lvl="3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4 </a:t>
            </a:r>
            <a:r>
              <a:rPr kumimoji="0" lang="ja-JP" altLang="en-US" smtClean="0"/>
              <a:t>レベル</a:t>
            </a:r>
          </a:p>
          <a:p>
            <a:pPr lvl="4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5 </a:t>
            </a:r>
            <a:r>
              <a:rPr kumimoji="0" lang="ja-JP" altLang="en-US" smtClean="0"/>
              <a:t>レベル</a:t>
            </a:r>
            <a:endParaRPr kumimoji="0" lang="en-US"/>
          </a:p>
        </p:txBody>
      </p:sp>
      <p:sp>
        <p:nvSpPr>
          <p:cNvPr id="10" name="日付プレースホルダ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B394942-731B-44C8-804B-68C1A202FA89}" type="datetimeFigureOut">
              <a:rPr kumimoji="1" lang="ja-JP" altLang="en-US" smtClean="0"/>
              <a:pPr/>
              <a:t>2012/7/22</a:t>
            </a:fld>
            <a:endParaRPr kumimoji="1" lang="ja-JP" altLang="en-US"/>
          </a:p>
        </p:txBody>
      </p:sp>
      <p:sp>
        <p:nvSpPr>
          <p:cNvPr id="22" name="フッター プレースホルダ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kumimoji="1" lang="ja-JP" altLang="en-US"/>
          </a:p>
        </p:txBody>
      </p:sp>
      <p:sp>
        <p:nvSpPr>
          <p:cNvPr id="18" name="スライド番号プレースホルダ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5606F07-CF93-4D1B-884D-C9DBFCDA7A3F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fade/>
  </p:transition>
  <p:txStyles>
    <p:titleStyle>
      <a:lvl1pPr algn="l" rtl="0" eaLnBrk="1" latinLnBrk="0" hangingPunct="1">
        <a:spcBef>
          <a:spcPct val="0"/>
        </a:spcBef>
        <a:buNone/>
        <a:defRPr kumimoji="1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1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gif"/><Relationship Id="rId4" Type="http://schemas.openxmlformats.org/officeDocument/2006/relationships/image" Target="../media/image28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研修部\デスクトップ\HGS\第4回HGS\写真\HGS\IMG_0209.jpg"/>
          <p:cNvPicPr>
            <a:picLocks noChangeAspect="1" noChangeArrowheads="1"/>
          </p:cNvPicPr>
          <p:nvPr/>
        </p:nvPicPr>
        <p:blipFill>
          <a:blip r:embed="rId3" cstate="print"/>
          <a:srcRect r="10311"/>
          <a:stretch>
            <a:fillRect/>
          </a:stretch>
        </p:blipFill>
        <p:spPr bwMode="auto">
          <a:xfrm>
            <a:off x="-72008" y="0"/>
            <a:ext cx="3131840" cy="2288856"/>
          </a:xfrm>
          <a:prstGeom prst="rect">
            <a:avLst/>
          </a:prstGeom>
          <a:noFill/>
        </p:spPr>
      </p:pic>
      <p:pic>
        <p:nvPicPr>
          <p:cNvPr id="1027" name="Picture 3" descr="C:\Documents and Settings\研修部\デスクトップ\HGS\第4回HGS\写真\HGS\IMG_0201.jpg"/>
          <p:cNvPicPr>
            <a:picLocks noChangeAspect="1" noChangeArrowheads="1"/>
          </p:cNvPicPr>
          <p:nvPr/>
        </p:nvPicPr>
        <p:blipFill>
          <a:blip r:embed="rId4" cstate="print"/>
          <a:srcRect r="14093"/>
          <a:stretch>
            <a:fillRect/>
          </a:stretch>
        </p:blipFill>
        <p:spPr bwMode="auto">
          <a:xfrm>
            <a:off x="3059832" y="0"/>
            <a:ext cx="2952328" cy="2288856"/>
          </a:xfrm>
          <a:prstGeom prst="rect">
            <a:avLst/>
          </a:prstGeom>
          <a:noFill/>
        </p:spPr>
      </p:pic>
      <p:pic>
        <p:nvPicPr>
          <p:cNvPr id="1028" name="Picture 4" descr="C:\Documents and Settings\研修部\デスクトップ\HGS\第4回HGS\写真\HGS\IMG_0200.jpg"/>
          <p:cNvPicPr>
            <a:picLocks noChangeAspect="1" noChangeArrowheads="1"/>
          </p:cNvPicPr>
          <p:nvPr/>
        </p:nvPicPr>
        <p:blipFill>
          <a:blip r:embed="rId5" cstate="print"/>
          <a:srcRect r="10311"/>
          <a:stretch>
            <a:fillRect/>
          </a:stretch>
        </p:blipFill>
        <p:spPr bwMode="auto">
          <a:xfrm>
            <a:off x="6012160" y="0"/>
            <a:ext cx="3131840" cy="2288856"/>
          </a:xfrm>
          <a:prstGeom prst="rect">
            <a:avLst/>
          </a:prstGeom>
          <a:noFill/>
        </p:spPr>
      </p:pic>
      <p:pic>
        <p:nvPicPr>
          <p:cNvPr id="1029" name="Picture 5" descr="C:\Documents and Settings\研修部\デスクトップ\HGS\第4回HGS\写真\診察WS\IMG_0243.jpg"/>
          <p:cNvPicPr>
            <a:picLocks noChangeAspect="1" noChangeArrowheads="1"/>
          </p:cNvPicPr>
          <p:nvPr/>
        </p:nvPicPr>
        <p:blipFill>
          <a:blip r:embed="rId6" cstate="print"/>
          <a:srcRect l="8381" r="487"/>
          <a:stretch>
            <a:fillRect/>
          </a:stretch>
        </p:blipFill>
        <p:spPr bwMode="auto">
          <a:xfrm>
            <a:off x="6012160" y="4569144"/>
            <a:ext cx="3131840" cy="2288856"/>
          </a:xfrm>
          <a:prstGeom prst="rect">
            <a:avLst/>
          </a:prstGeom>
          <a:noFill/>
        </p:spPr>
      </p:pic>
      <p:pic>
        <p:nvPicPr>
          <p:cNvPr id="1030" name="Picture 6" descr="C:\Documents and Settings\研修部\デスクトップ\HGS\第4回HGS\写真\診察WS\IMG_0256.jpg"/>
          <p:cNvPicPr>
            <a:picLocks noChangeAspect="1" noChangeArrowheads="1"/>
          </p:cNvPicPr>
          <p:nvPr/>
        </p:nvPicPr>
        <p:blipFill>
          <a:blip r:embed="rId7" cstate="print"/>
          <a:srcRect l="8381"/>
          <a:stretch>
            <a:fillRect/>
          </a:stretch>
        </p:blipFill>
        <p:spPr bwMode="auto">
          <a:xfrm>
            <a:off x="-108520" y="2284572"/>
            <a:ext cx="3148608" cy="2288856"/>
          </a:xfrm>
          <a:prstGeom prst="rect">
            <a:avLst/>
          </a:prstGeom>
          <a:noFill/>
        </p:spPr>
      </p:pic>
      <p:pic>
        <p:nvPicPr>
          <p:cNvPr id="1031" name="Picture 7" descr="C:\Documents and Settings\研修部\デスクトップ\HGS\第4回HGS\写真\診察WS\IMG_0307.jpg"/>
          <p:cNvPicPr>
            <a:picLocks noChangeAspect="1" noChangeArrowheads="1"/>
          </p:cNvPicPr>
          <p:nvPr/>
        </p:nvPicPr>
        <p:blipFill>
          <a:blip r:embed="rId8" cstate="print"/>
          <a:srcRect r="14092"/>
          <a:stretch>
            <a:fillRect/>
          </a:stretch>
        </p:blipFill>
        <p:spPr bwMode="auto">
          <a:xfrm>
            <a:off x="3059832" y="4569144"/>
            <a:ext cx="2952328" cy="2288856"/>
          </a:xfrm>
          <a:prstGeom prst="rect">
            <a:avLst/>
          </a:prstGeom>
          <a:noFill/>
        </p:spPr>
      </p:pic>
      <p:pic>
        <p:nvPicPr>
          <p:cNvPr id="1032" name="Picture 8" descr="C:\Documents and Settings\研修部\デスクトップ\HGS\第1回HGS\P9040053.JPG"/>
          <p:cNvPicPr>
            <a:picLocks noChangeAspect="1" noChangeArrowheads="1"/>
          </p:cNvPicPr>
          <p:nvPr/>
        </p:nvPicPr>
        <p:blipFill>
          <a:blip r:embed="rId9" cstate="print"/>
          <a:srcRect r="9881"/>
          <a:stretch>
            <a:fillRect/>
          </a:stretch>
        </p:blipFill>
        <p:spPr bwMode="auto">
          <a:xfrm>
            <a:off x="-71657" y="4509120"/>
            <a:ext cx="3131489" cy="2564904"/>
          </a:xfrm>
          <a:prstGeom prst="rect">
            <a:avLst/>
          </a:prstGeom>
          <a:noFill/>
        </p:spPr>
      </p:pic>
      <p:pic>
        <p:nvPicPr>
          <p:cNvPr id="1033" name="Picture 9" descr="C:\Documents and Settings\研修部\デスクトップ\HGS\第5回HGS\第5回HGS\2012-02-11 003\CIMG0047.JPG"/>
          <p:cNvPicPr>
            <a:picLocks noChangeAspect="1" noChangeArrowheads="1"/>
          </p:cNvPicPr>
          <p:nvPr/>
        </p:nvPicPr>
        <p:blipFill>
          <a:blip r:embed="rId10" cstate="print"/>
          <a:srcRect b="1900"/>
          <a:stretch>
            <a:fillRect/>
          </a:stretch>
        </p:blipFill>
        <p:spPr bwMode="auto">
          <a:xfrm>
            <a:off x="6012160" y="2276872"/>
            <a:ext cx="3131840" cy="2304256"/>
          </a:xfrm>
          <a:prstGeom prst="rect">
            <a:avLst/>
          </a:prstGeom>
          <a:noFill/>
        </p:spPr>
      </p:pic>
      <p:pic>
        <p:nvPicPr>
          <p:cNvPr id="1034" name="Picture 10" descr="C:\Documents and Settings\研修部\デスクトップ\HGS\第4回HGS\写真\HGS\IMG_0216.jpg"/>
          <p:cNvPicPr>
            <a:picLocks noChangeAspect="1" noChangeArrowheads="1"/>
          </p:cNvPicPr>
          <p:nvPr/>
        </p:nvPicPr>
        <p:blipFill>
          <a:blip r:embed="rId11" cstate="print"/>
          <a:srcRect l="8209" t="10384" r="12380" b="-1734"/>
          <a:stretch>
            <a:fillRect/>
          </a:stretch>
        </p:blipFill>
        <p:spPr bwMode="auto">
          <a:xfrm>
            <a:off x="3028950" y="2276872"/>
            <a:ext cx="2983210" cy="2285603"/>
          </a:xfrm>
          <a:prstGeom prst="rect">
            <a:avLst/>
          </a:prstGeom>
          <a:noFill/>
        </p:spPr>
      </p:pic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2123728" y="1556792"/>
            <a:ext cx="4896544" cy="3600400"/>
          </a:xfrm>
          <a:prstGeom prst="rect">
            <a:avLst/>
          </a:prstGeom>
          <a:solidFill>
            <a:srgbClr val="2DA2BF">
              <a:alpha val="71000"/>
            </a:srgbClr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16505E">
                <a:alpha val="50000"/>
              </a:srgbClr>
            </a:outerShdw>
          </a:effec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ja-JP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entury" pitchFamily="18" charset="0"/>
              <a:ea typeface="ＭＳ 明朝" pitchFamily="17" charset="-128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ea"/>
                <a:ea typeface="+mj-ea"/>
              </a:rPr>
              <a:t>第</a:t>
            </a:r>
            <a:r>
              <a:rPr lang="en-US" altLang="ja-JP" sz="44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+mj-ea"/>
                <a:ea typeface="+mj-ea"/>
              </a:rPr>
              <a:t>6</a:t>
            </a:r>
            <a:r>
              <a:rPr kumimoji="1" lang="ja-JP" alt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ea"/>
                <a:ea typeface="+mj-ea"/>
              </a:rPr>
              <a:t>回</a:t>
            </a:r>
            <a:endParaRPr kumimoji="1" lang="en-US" altLang="ja-JP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+mj-ea"/>
              <a:ea typeface="+mj-ea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ja-JP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entury" pitchFamily="18" charset="0"/>
              <a:ea typeface="ＭＳ 明朝" pitchFamily="17" charset="-128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6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entury" pitchFamily="18" charset="0"/>
                <a:ea typeface="ＭＳ 明朝" pitchFamily="17" charset="-128"/>
              </a:rPr>
              <a:t>HGS</a:t>
            </a:r>
            <a:endParaRPr kumimoji="1" lang="en-US" altLang="ja-JP" sz="6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ea typeface="ＭＳ 明朝" pitchFamily="17" charset="-128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ja-JP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entury" pitchFamily="18" charset="0"/>
              <a:ea typeface="ＭＳ 明朝" pitchFamily="17" charset="-128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ja-JP" b="1" dirty="0" smtClean="0">
              <a:effectLst>
                <a:outerShdw blurRad="38100" dist="38100" dir="2700000" algn="tl">
                  <a:srgbClr val="FFFFFF"/>
                </a:outerShdw>
              </a:effectLst>
              <a:latin typeface="Century" pitchFamily="18" charset="0"/>
              <a:ea typeface="ＭＳ 明朝" pitchFamily="17" charset="-128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entury" pitchFamily="18" charset="0"/>
                <a:ea typeface="ＭＳ 明朝" pitchFamily="17" charset="-128"/>
              </a:rPr>
              <a:t>2012.7.22  @</a:t>
            </a:r>
            <a:r>
              <a:rPr lang="ja-JP" altLang="en-US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entury" pitchFamily="18" charset="0"/>
                <a:ea typeface="ＭＳ 明朝" pitchFamily="17" charset="-128"/>
              </a:rPr>
              <a:t>広島大学病院</a:t>
            </a:r>
            <a:endParaRPr kumimoji="1" lang="en-US" altLang="ja-JP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ea typeface="ＭＳ 明朝" pitchFamily="17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ja-JP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3" cstate="print"/>
          <a:srcRect l="12766" r="12766" b="4255"/>
          <a:stretch>
            <a:fillRect/>
          </a:stretch>
        </p:blipFill>
        <p:spPr bwMode="auto">
          <a:xfrm>
            <a:off x="2195736" y="2204864"/>
            <a:ext cx="2520280" cy="3240360"/>
          </a:xfrm>
          <a:prstGeom prst="rect">
            <a:avLst/>
          </a:prstGeom>
          <a:noFill/>
        </p:spPr>
      </p:pic>
      <p:sp>
        <p:nvSpPr>
          <p:cNvPr id="5" name="正方形/長方形 4"/>
          <p:cNvSpPr/>
          <p:nvPr/>
        </p:nvSpPr>
        <p:spPr>
          <a:xfrm>
            <a:off x="35496" y="116632"/>
            <a:ext cx="69127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000" b="1" dirty="0">
                <a:solidFill>
                  <a:srgbClr val="00B050"/>
                </a:solidFill>
                <a:latin typeface="HG創英角ﾎﾟｯﾌﾟ体" pitchFamily="49" charset="-128"/>
                <a:ea typeface="HG創英角ﾎﾟｯﾌﾟ体" pitchFamily="49" charset="-128"/>
              </a:rPr>
              <a:t>＜ファシリテーター＞</a:t>
            </a:r>
            <a:endParaRPr lang="en-US" altLang="ja-JP" sz="2000" b="1" dirty="0">
              <a:solidFill>
                <a:srgbClr val="00B050"/>
              </a:solidFill>
              <a:latin typeface="HG創英角ﾎﾟｯﾌﾟ体" pitchFamily="49" charset="-128"/>
              <a:ea typeface="HG創英角ﾎﾟｯﾌﾟ体" pitchFamily="49" charset="-128"/>
            </a:endParaRPr>
          </a:p>
          <a:p>
            <a:r>
              <a:rPr lang="ja-JP" altLang="en-US" sz="2000" b="1" dirty="0">
                <a:solidFill>
                  <a:srgbClr val="00B050"/>
                </a:solidFill>
                <a:latin typeface="HG創英角ﾎﾟｯﾌﾟ体" pitchFamily="49" charset="-128"/>
                <a:ea typeface="HG創英角ﾎﾟｯﾌﾟ体" pitchFamily="49" charset="-128"/>
              </a:rPr>
              <a:t>　中島 和寿先生（広島市立広島市民病院 呼吸器内科）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0" y="1196752"/>
            <a:ext cx="6372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b="1" dirty="0">
                <a:solidFill>
                  <a:srgbClr val="002060"/>
                </a:solidFill>
                <a:latin typeface="HG創英角ﾎﾟｯﾌﾟ体" pitchFamily="49" charset="-128"/>
                <a:ea typeface="HG創英角ﾎﾟｯﾌﾟ体" pitchFamily="49" charset="-128"/>
              </a:rPr>
              <a:t>＜スモールグループディスカッション＞</a:t>
            </a:r>
            <a:endParaRPr lang="en-US" altLang="ja-JP" sz="2400" b="1" dirty="0">
              <a:solidFill>
                <a:srgbClr val="002060"/>
              </a:solidFill>
              <a:latin typeface="HG創英角ﾎﾟｯﾌﾟ体" pitchFamily="49" charset="-128"/>
              <a:ea typeface="HG創英角ﾎﾟｯﾌﾟ体" pitchFamily="49" charset="-128"/>
            </a:endParaRPr>
          </a:p>
          <a:p>
            <a:r>
              <a:rPr lang="ja-JP" altLang="en-US" sz="2400" b="1" dirty="0">
                <a:solidFill>
                  <a:srgbClr val="002060"/>
                </a:solidFill>
                <a:latin typeface="HG創英角ﾎﾟｯﾌﾟ体" pitchFamily="49" charset="-128"/>
                <a:ea typeface="HG創英角ﾎﾟｯﾌﾟ体" pitchFamily="49" charset="-128"/>
              </a:rPr>
              <a:t>　東原 佑先生（広島市民病院 初期研修医）</a:t>
            </a:r>
            <a:endParaRPr lang="en-US" altLang="ja-JP" sz="2400" b="1" dirty="0">
              <a:solidFill>
                <a:srgbClr val="002060"/>
              </a:solidFill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355976" y="2948751"/>
            <a:ext cx="7272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 smtClean="0">
                <a:solidFill>
                  <a:srgbClr val="FFC000"/>
                </a:solidFill>
                <a:latin typeface="HG創英角ﾎﾟｯﾌﾟ体" pitchFamily="49" charset="-128"/>
                <a:ea typeface="HG創英角ﾎﾟｯﾌﾟ体" pitchFamily="49" charset="-128"/>
              </a:rPr>
              <a:t>＜</a:t>
            </a:r>
            <a:r>
              <a:rPr kumimoji="1" lang="ja-JP" altLang="en-US" sz="2400" b="1" dirty="0" smtClean="0">
                <a:solidFill>
                  <a:srgbClr val="FFC000"/>
                </a:solidFill>
                <a:latin typeface="HG創英角ﾎﾟｯﾌﾟ体" pitchFamily="49" charset="-128"/>
                <a:ea typeface="HG創英角ﾎﾟｯﾌﾟ体" pitchFamily="49" charset="-128"/>
              </a:rPr>
              <a:t>オープンディスカッション＞</a:t>
            </a:r>
            <a:endParaRPr kumimoji="1" lang="en-US" altLang="ja-JP" sz="2400" b="1" dirty="0" smtClean="0">
              <a:solidFill>
                <a:srgbClr val="FFC000"/>
              </a:solidFill>
              <a:latin typeface="HG創英角ﾎﾟｯﾌﾟ体" pitchFamily="49" charset="-128"/>
              <a:ea typeface="HG創英角ﾎﾟｯﾌﾟ体" pitchFamily="49" charset="-128"/>
            </a:endParaRPr>
          </a:p>
          <a:p>
            <a:r>
              <a:rPr lang="ja-JP" altLang="en-US" sz="2400" b="1" dirty="0" smtClean="0">
                <a:solidFill>
                  <a:srgbClr val="FFC000"/>
                </a:solidFill>
                <a:latin typeface="HG創英角ﾎﾟｯﾌﾟ体" pitchFamily="49" charset="-128"/>
                <a:ea typeface="HG創英角ﾎﾟｯﾌﾟ体" pitchFamily="49" charset="-128"/>
              </a:rPr>
              <a:t>　笹井 真優子先生</a:t>
            </a:r>
            <a:endParaRPr lang="en-US" altLang="ja-JP" sz="2400" b="1" dirty="0" smtClean="0">
              <a:solidFill>
                <a:srgbClr val="FFC000"/>
              </a:solidFill>
              <a:latin typeface="HG創英角ﾎﾟｯﾌﾟ体" pitchFamily="49" charset="-128"/>
              <a:ea typeface="HG創英角ﾎﾟｯﾌﾟ体" pitchFamily="49" charset="-128"/>
            </a:endParaRPr>
          </a:p>
          <a:p>
            <a:r>
              <a:rPr lang="ja-JP" altLang="en-US" sz="2400" b="1" dirty="0">
                <a:solidFill>
                  <a:srgbClr val="FFC000"/>
                </a:solidFill>
                <a:latin typeface="HG創英角ﾎﾟｯﾌﾟ体" pitchFamily="49" charset="-128"/>
                <a:ea typeface="HG創英角ﾎﾟｯﾌﾟ体" pitchFamily="49" charset="-128"/>
              </a:rPr>
              <a:t>　</a:t>
            </a:r>
            <a:r>
              <a:rPr lang="ja-JP" altLang="en-US" sz="2400" b="1" dirty="0" smtClean="0">
                <a:solidFill>
                  <a:srgbClr val="FFC000"/>
                </a:solidFill>
                <a:latin typeface="HG創英角ﾎﾟｯﾌﾟ体" pitchFamily="49" charset="-128"/>
                <a:ea typeface="HG創英角ﾎﾟｯﾌﾟ体" pitchFamily="49" charset="-128"/>
              </a:rPr>
              <a:t>（呉共済病院 初期研修医）</a:t>
            </a:r>
            <a:endParaRPr kumimoji="1" lang="ja-JP" altLang="en-US" sz="2400" b="1" dirty="0">
              <a:solidFill>
                <a:srgbClr val="FFC000"/>
              </a:solidFill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763688" y="5478323"/>
            <a:ext cx="7776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 smtClean="0">
                <a:solidFill>
                  <a:srgbClr val="FF0066"/>
                </a:solidFill>
                <a:latin typeface="HG創英角ﾎﾟｯﾌﾟ体" pitchFamily="49" charset="-128"/>
                <a:ea typeface="HG創英角ﾎﾟｯﾌﾟ体" pitchFamily="49" charset="-128"/>
              </a:rPr>
              <a:t>＜レクチャー＞</a:t>
            </a:r>
            <a:endParaRPr kumimoji="1" lang="en-US" altLang="ja-JP" sz="2400" b="1" dirty="0" smtClean="0">
              <a:solidFill>
                <a:srgbClr val="FF0066"/>
              </a:solidFill>
              <a:latin typeface="HG創英角ﾎﾟｯﾌﾟ体" pitchFamily="49" charset="-128"/>
              <a:ea typeface="HG創英角ﾎﾟｯﾌﾟ体" pitchFamily="49" charset="-128"/>
            </a:endParaRPr>
          </a:p>
          <a:p>
            <a:r>
              <a:rPr lang="ja-JP" altLang="en-US" sz="2400" b="1" dirty="0" smtClean="0">
                <a:solidFill>
                  <a:srgbClr val="FF0066"/>
                </a:solidFill>
                <a:latin typeface="HG創英角ﾎﾟｯﾌﾟ体" pitchFamily="49" charset="-128"/>
                <a:ea typeface="HG創英角ﾎﾟｯﾌﾟ体" pitchFamily="49" charset="-128"/>
              </a:rPr>
              <a:t>　広島市立舟入病院 臨床検査技師 佐々木 恵美先生　</a:t>
            </a:r>
            <a:endParaRPr lang="en-US" altLang="ja-JP" sz="2400" b="1" dirty="0">
              <a:solidFill>
                <a:srgbClr val="FF0066"/>
              </a:solidFill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pic>
        <p:nvPicPr>
          <p:cNvPr id="23556" name="Picture 4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656153"/>
            <a:ext cx="6912768" cy="5545693"/>
          </a:xfrm>
          <a:prstGeom prst="rect">
            <a:avLst/>
          </a:prstGeom>
          <a:noFill/>
        </p:spPr>
      </p:pic>
      <p:pic>
        <p:nvPicPr>
          <p:cNvPr id="3074" name="Picture 2" descr="http://www5b.biglobe.ne.jp/~pst/00_sound/1187_a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33512" y="571500"/>
            <a:ext cx="6276975" cy="5715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image.news.livedoor.com/newsimage/4/1/41582_854_11784_ext_05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9692" y="260648"/>
            <a:ext cx="5544616" cy="3692715"/>
          </a:xfrm>
          <a:prstGeom prst="rect">
            <a:avLst/>
          </a:prstGeom>
          <a:noFill/>
        </p:spPr>
      </p:pic>
      <p:sp>
        <p:nvSpPr>
          <p:cNvPr id="8" name="テキスト ボックス 7"/>
          <p:cNvSpPr txBox="1"/>
          <p:nvPr/>
        </p:nvSpPr>
        <p:spPr>
          <a:xfrm>
            <a:off x="323528" y="4387751"/>
            <a:ext cx="4176464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4400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ナイスグループ賞</a:t>
            </a:r>
            <a:endParaRPr kumimoji="1" lang="ja-JP" altLang="en-US" sz="4400" dirty="0">
              <a:solidFill>
                <a:srgbClr val="FF000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860032" y="4387751"/>
            <a:ext cx="3888432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4400" dirty="0" smtClean="0">
                <a:solidFill>
                  <a:srgbClr val="00B0F0"/>
                </a:solidFill>
                <a:latin typeface="HGP創英角ｺﾞｼｯｸUB" pitchFamily="50" charset="-128"/>
                <a:ea typeface="HGP創英角ｺﾞｼｯｸUB" pitchFamily="50" charset="-128"/>
              </a:rPr>
              <a:t>ナイスコメント賞</a:t>
            </a:r>
            <a:endParaRPr kumimoji="1" lang="ja-JP" altLang="en-US" sz="4400" dirty="0">
              <a:solidFill>
                <a:srgbClr val="00B0F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987824" y="5683895"/>
            <a:ext cx="3492388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4400" dirty="0" smtClean="0">
                <a:solidFill>
                  <a:srgbClr val="FF0066"/>
                </a:solidFill>
                <a:latin typeface="HGP創英角ｺﾞｼｯｸUB" pitchFamily="50" charset="-128"/>
                <a:ea typeface="HGP創英角ｺﾞｼｯｸUB" pitchFamily="50" charset="-128"/>
              </a:rPr>
              <a:t>ナイスボケ賞</a:t>
            </a:r>
            <a:endParaRPr kumimoji="1" lang="ja-JP" altLang="en-US" sz="4400" dirty="0">
              <a:solidFill>
                <a:srgbClr val="FF0066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about.montbell.jp/common/system/user/infomation/images/detailimg_08_0047_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1734" y="188640"/>
            <a:ext cx="6450626" cy="4321920"/>
          </a:xfrm>
          <a:prstGeom prst="rect">
            <a:avLst/>
          </a:prstGeom>
          <a:noFill/>
        </p:spPr>
      </p:pic>
      <p:sp>
        <p:nvSpPr>
          <p:cNvPr id="5" name="テキスト ボックス 4"/>
          <p:cNvSpPr txBox="1"/>
          <p:nvPr/>
        </p:nvSpPr>
        <p:spPr>
          <a:xfrm>
            <a:off x="2195736" y="4739660"/>
            <a:ext cx="61206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 smtClean="0">
                <a:latin typeface="HGP創英角ｺﾞｼｯｸUB" pitchFamily="50" charset="-128"/>
                <a:ea typeface="HGP創英角ｺﾞｼｯｸUB" pitchFamily="50" charset="-128"/>
              </a:rPr>
              <a:t>1</a:t>
            </a:r>
            <a:r>
              <a:rPr kumimoji="1" lang="ja-JP" altLang="en-US" sz="3200" dirty="0" smtClean="0">
                <a:latin typeface="HGP創英角ｺﾞｼｯｸUB" pitchFamily="50" charset="-128"/>
                <a:ea typeface="HGP創英角ｺﾞｼｯｸUB" pitchFamily="50" charset="-128"/>
              </a:rPr>
              <a:t>）所属（病院</a:t>
            </a:r>
            <a:r>
              <a:rPr kumimoji="1" lang="en-US" altLang="ja-JP" sz="3200" dirty="0" smtClean="0">
                <a:latin typeface="HGP創英角ｺﾞｼｯｸUB" pitchFamily="50" charset="-128"/>
                <a:ea typeface="HGP創英角ｺﾞｼｯｸUB" pitchFamily="50" charset="-128"/>
              </a:rPr>
              <a:t>/</a:t>
            </a:r>
            <a:r>
              <a:rPr kumimoji="1" lang="ja-JP" altLang="en-US" sz="3200" dirty="0" smtClean="0">
                <a:latin typeface="HGP創英角ｺﾞｼｯｸUB" pitchFamily="50" charset="-128"/>
                <a:ea typeface="HGP創英角ｺﾞｼｯｸUB" pitchFamily="50" charset="-128"/>
              </a:rPr>
              <a:t>学年）・氏名</a:t>
            </a:r>
            <a:endParaRPr lang="en-US" altLang="ja-JP" sz="32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endParaRPr lang="en-US" altLang="ja-JP" sz="32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en-US" altLang="ja-JP" sz="3200" dirty="0" smtClean="0">
                <a:latin typeface="HGP創英角ｺﾞｼｯｸUB" pitchFamily="50" charset="-128"/>
                <a:ea typeface="HGP創英角ｺﾞｼｯｸUB" pitchFamily="50" charset="-128"/>
              </a:rPr>
              <a:t>2</a:t>
            </a:r>
            <a:r>
              <a:rPr lang="ja-JP" altLang="en-US" sz="3200" dirty="0" smtClean="0">
                <a:latin typeface="HGP創英角ｺﾞｼｯｸUB" pitchFamily="50" charset="-128"/>
                <a:ea typeface="HGP創英角ｺﾞｼｯｸUB" pitchFamily="50" charset="-128"/>
              </a:rPr>
              <a:t>）今年の夏の目標</a:t>
            </a:r>
            <a:endParaRPr kumimoji="1" lang="en-US" altLang="ja-JP" sz="3200" dirty="0" smtClean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251520" y="620688"/>
            <a:ext cx="83529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 smtClean="0">
                <a:latin typeface="HGP創英角ｺﾞｼｯｸUB" pitchFamily="50" charset="-128"/>
                <a:ea typeface="HGP創英角ｺﾞｼｯｸUB" pitchFamily="50" charset="-128"/>
              </a:rPr>
              <a:t>1</a:t>
            </a:r>
            <a:r>
              <a:rPr kumimoji="1" lang="ja-JP" altLang="en-US" sz="3200" dirty="0" smtClean="0">
                <a:latin typeface="HGP創英角ｺﾞｼｯｸUB" pitchFamily="50" charset="-128"/>
                <a:ea typeface="HGP創英角ｺﾞｼｯｸUB" pitchFamily="50" charset="-128"/>
              </a:rPr>
              <a:t>）所属（病院</a:t>
            </a:r>
            <a:r>
              <a:rPr kumimoji="1" lang="en-US" altLang="ja-JP" sz="3200" dirty="0" smtClean="0">
                <a:latin typeface="HGP創英角ｺﾞｼｯｸUB" pitchFamily="50" charset="-128"/>
                <a:ea typeface="HGP創英角ｺﾞｼｯｸUB" pitchFamily="50" charset="-128"/>
              </a:rPr>
              <a:t>/</a:t>
            </a:r>
            <a:r>
              <a:rPr kumimoji="1" lang="ja-JP" altLang="en-US" sz="3200" dirty="0" smtClean="0">
                <a:latin typeface="HGP創英角ｺﾞｼｯｸUB" pitchFamily="50" charset="-128"/>
                <a:ea typeface="HGP創英角ｺﾞｼｯｸUB" pitchFamily="50" charset="-128"/>
              </a:rPr>
              <a:t>学年）・氏名</a:t>
            </a:r>
            <a:endParaRPr kumimoji="1" lang="en-US" altLang="ja-JP" sz="32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endParaRPr lang="en-US" altLang="ja-JP" sz="32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sz="3200" dirty="0" smtClean="0">
                <a:latin typeface="HGP創英角ｺﾞｼｯｸUB" pitchFamily="50" charset="-128"/>
                <a:ea typeface="HGP創英角ｺﾞｼｯｸUB" pitchFamily="50" charset="-128"/>
              </a:rPr>
              <a:t>→広島市民病院　研修医</a:t>
            </a:r>
            <a:r>
              <a:rPr lang="en-US" altLang="ja-JP" sz="3200" dirty="0" smtClean="0">
                <a:latin typeface="HGP創英角ｺﾞｼｯｸUB" pitchFamily="50" charset="-128"/>
                <a:ea typeface="HGP創英角ｺﾞｼｯｸUB" pitchFamily="50" charset="-128"/>
              </a:rPr>
              <a:t>2</a:t>
            </a:r>
            <a:r>
              <a:rPr lang="ja-JP" altLang="en-US" sz="3200" dirty="0" smtClean="0">
                <a:latin typeface="HGP創英角ｺﾞｼｯｸUB" pitchFamily="50" charset="-128"/>
                <a:ea typeface="HGP創英角ｺﾞｼｯｸUB" pitchFamily="50" charset="-128"/>
              </a:rPr>
              <a:t>年目　高橋一剛</a:t>
            </a:r>
            <a:endParaRPr lang="en-US" altLang="ja-JP" sz="32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sz="3200" dirty="0" smtClean="0"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r>
              <a:rPr lang="ja-JP" altLang="en-US" sz="3200" dirty="0" smtClean="0"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endParaRPr lang="en-US" altLang="ja-JP" sz="32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en-US" altLang="ja-JP" sz="3200" dirty="0" smtClean="0">
                <a:latin typeface="HGP創英角ｺﾞｼｯｸUB" pitchFamily="50" charset="-128"/>
                <a:ea typeface="HGP創英角ｺﾞｼｯｸUB" pitchFamily="50" charset="-128"/>
              </a:rPr>
              <a:t>2</a:t>
            </a:r>
            <a:r>
              <a:rPr lang="ja-JP" altLang="en-US" sz="3200" dirty="0" smtClean="0">
                <a:latin typeface="HGP創英角ｺﾞｼｯｸUB" pitchFamily="50" charset="-128"/>
                <a:ea typeface="HGP創英角ｺﾞｼｯｸUB" pitchFamily="50" charset="-128"/>
              </a:rPr>
              <a:t>）今年の夏の目標</a:t>
            </a:r>
            <a:endParaRPr kumimoji="1" lang="en-US" altLang="ja-JP" sz="3200" dirty="0" smtClean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pic>
        <p:nvPicPr>
          <p:cNvPr id="34822" name="Picture 6" descr="http://ingweb.up.seesaa.net/image/tri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3284984"/>
            <a:ext cx="5040560" cy="334162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27717" y="1196752"/>
            <a:ext cx="6144683" cy="4608512"/>
          </a:xfrm>
          <a:prstGeom prst="rect">
            <a:avLst/>
          </a:prstGeom>
          <a:noFill/>
        </p:spPr>
      </p:pic>
      <p:sp>
        <p:nvSpPr>
          <p:cNvPr id="5" name="角丸四角形吹き出し 4"/>
          <p:cNvSpPr/>
          <p:nvPr/>
        </p:nvSpPr>
        <p:spPr>
          <a:xfrm>
            <a:off x="899592" y="260648"/>
            <a:ext cx="3096344" cy="1296144"/>
          </a:xfrm>
          <a:prstGeom prst="wedgeRoundRectCallout">
            <a:avLst>
              <a:gd name="adj1" fmla="val 46844"/>
              <a:gd name="adj2" fmla="val 86016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800" dirty="0" smtClean="0">
                <a:solidFill>
                  <a:schemeClr val="tx1"/>
                </a:solidFill>
                <a:latin typeface="HGP創英角ﾎﾟｯﾌﾟ体" pitchFamily="50" charset="-128"/>
                <a:ea typeface="HGP創英角ﾎﾟｯﾌﾟ体" pitchFamily="50" charset="-128"/>
              </a:rPr>
              <a:t>HGS</a:t>
            </a:r>
            <a:r>
              <a:rPr kumimoji="1" lang="ja-JP" altLang="en-US" sz="4800" dirty="0" smtClean="0">
                <a:solidFill>
                  <a:schemeClr val="tx1"/>
                </a:solidFill>
                <a:latin typeface="HGP創英角ﾎﾟｯﾌﾟ体" pitchFamily="50" charset="-128"/>
                <a:ea typeface="HGP創英角ﾎﾟｯﾌﾟ体" pitchFamily="50" charset="-128"/>
              </a:rPr>
              <a:t>・・・？</a:t>
            </a:r>
            <a:endParaRPr kumimoji="1" lang="ja-JP" altLang="en-US" sz="4800" dirty="0">
              <a:solidFill>
                <a:schemeClr val="tx1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07504" y="899658"/>
            <a:ext cx="4184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dirty="0" smtClean="0">
                <a:latin typeface="HGP創英角ﾎﾟｯﾌﾟ体" pitchFamily="50" charset="-128"/>
                <a:ea typeface="HGP創英角ﾎﾟｯﾌﾟ体" pitchFamily="50" charset="-128"/>
              </a:rPr>
              <a:t>H</a:t>
            </a:r>
            <a:endParaRPr kumimoji="1" lang="ja-JP" altLang="en-US" sz="5400" dirty="0"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pic>
        <p:nvPicPr>
          <p:cNvPr id="28674" name="Picture 2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7777" y="188641"/>
            <a:ext cx="2388079" cy="2304256"/>
          </a:xfrm>
          <a:prstGeom prst="rect">
            <a:avLst/>
          </a:prstGeom>
          <a:noFill/>
        </p:spPr>
      </p:pic>
      <p:sp>
        <p:nvSpPr>
          <p:cNvPr id="5" name="テキスト ボックス 4"/>
          <p:cNvSpPr txBox="1"/>
          <p:nvPr/>
        </p:nvSpPr>
        <p:spPr>
          <a:xfrm>
            <a:off x="4139952" y="692696"/>
            <a:ext cx="5040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7200" dirty="0">
                <a:latin typeface="HGP創英角ﾎﾟｯﾌﾟ体" pitchFamily="50" charset="-128"/>
                <a:ea typeface="HGP創英角ﾎﾟｯﾌﾟ体" pitchFamily="50" charset="-128"/>
              </a:rPr>
              <a:t>G</a:t>
            </a:r>
            <a:endParaRPr kumimoji="1" lang="ja-JP" altLang="en-US" sz="7200" dirty="0"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pic>
        <p:nvPicPr>
          <p:cNvPr id="8" name="Picture 2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08037" y="116632"/>
            <a:ext cx="3264363" cy="2448272"/>
          </a:xfrm>
          <a:prstGeom prst="rect">
            <a:avLst/>
          </a:prstGeom>
          <a:noFill/>
        </p:spPr>
      </p:pic>
      <p:sp>
        <p:nvSpPr>
          <p:cNvPr id="6" name="テキスト ボックス 5"/>
          <p:cNvSpPr txBox="1"/>
          <p:nvPr/>
        </p:nvSpPr>
        <p:spPr>
          <a:xfrm>
            <a:off x="1043608" y="3962913"/>
            <a:ext cx="628234" cy="19525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9600" dirty="0">
                <a:latin typeface="HGP創英角ﾎﾟｯﾌﾟ体" pitchFamily="50" charset="-128"/>
                <a:ea typeface="HGP創英角ﾎﾟｯﾌﾟ体" pitchFamily="50" charset="-128"/>
              </a:rPr>
              <a:t>S</a:t>
            </a:r>
            <a:endParaRPr kumimoji="1" lang="ja-JP" altLang="en-US" sz="9600" dirty="0"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pic>
        <p:nvPicPr>
          <p:cNvPr id="9" name="Picture 7" descr="C:\Documents and Settings\研修部\デスクトップ\HGS\第4回HGS\写真\診察WS\IMG_0307.jpg"/>
          <p:cNvPicPr>
            <a:picLocks noChangeAspect="1" noChangeArrowheads="1"/>
          </p:cNvPicPr>
          <p:nvPr/>
        </p:nvPicPr>
        <p:blipFill>
          <a:blip r:embed="rId4" cstate="print"/>
          <a:srcRect r="14092"/>
          <a:stretch>
            <a:fillRect/>
          </a:stretch>
        </p:blipFill>
        <p:spPr bwMode="auto">
          <a:xfrm>
            <a:off x="1985959" y="2708920"/>
            <a:ext cx="4746281" cy="3672408"/>
          </a:xfrm>
          <a:prstGeom prst="rect">
            <a:avLst/>
          </a:prstGeom>
          <a:noFill/>
        </p:spPr>
      </p:pic>
      <p:sp>
        <p:nvSpPr>
          <p:cNvPr id="10" name="テキスト ボックス 9"/>
          <p:cNvSpPr txBox="1"/>
          <p:nvPr/>
        </p:nvSpPr>
        <p:spPr>
          <a:xfrm>
            <a:off x="3347864" y="6362164"/>
            <a:ext cx="5904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i="1" dirty="0" smtClean="0">
                <a:solidFill>
                  <a:srgbClr val="FF0066"/>
                </a:solidFill>
                <a:latin typeface="HGP創英角ﾎﾟｯﾌﾟ体" pitchFamily="50" charset="-128"/>
                <a:ea typeface="HGP創英角ﾎﾟｯﾌﾟ体" pitchFamily="50" charset="-128"/>
              </a:rPr>
              <a:t>Hiroshima</a:t>
            </a:r>
            <a:r>
              <a:rPr lang="ja-JP" altLang="en-US" sz="2800" i="1" dirty="0">
                <a:solidFill>
                  <a:srgbClr val="FF0066"/>
                </a:solidFill>
                <a:latin typeface="HGP創英角ﾎﾟｯﾌﾟ体" pitchFamily="50" charset="-128"/>
                <a:ea typeface="HGP創英角ﾎﾟｯﾌﾟ体" pitchFamily="50" charset="-128"/>
              </a:rPr>
              <a:t> </a:t>
            </a:r>
            <a:r>
              <a:rPr lang="en-US" altLang="ja-JP" sz="2800" i="1" dirty="0" smtClean="0">
                <a:solidFill>
                  <a:srgbClr val="FF0066"/>
                </a:solidFill>
                <a:latin typeface="HGP創英角ﾎﾟｯﾌﾟ体" pitchFamily="50" charset="-128"/>
                <a:ea typeface="HGP創英角ﾎﾟｯﾌﾟ体" pitchFamily="50" charset="-128"/>
              </a:rPr>
              <a:t>Green Summit</a:t>
            </a:r>
            <a:r>
              <a:rPr lang="ja-JP" altLang="en-US" sz="2800" i="1" dirty="0" smtClean="0">
                <a:solidFill>
                  <a:srgbClr val="FF0066"/>
                </a:solidFill>
                <a:latin typeface="HGP創英角ﾎﾟｯﾌﾟ体" pitchFamily="50" charset="-128"/>
                <a:ea typeface="HGP創英角ﾎﾟｯﾌﾟ体" pitchFamily="50" charset="-128"/>
              </a:rPr>
              <a:t>の略です！</a:t>
            </a:r>
            <a:endParaRPr kumimoji="1" lang="ja-JP" altLang="en-US" sz="2800" i="1" dirty="0">
              <a:solidFill>
                <a:srgbClr val="FF0066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線矢印コネクタ 4"/>
          <p:cNvCxnSpPr/>
          <p:nvPr/>
        </p:nvCxnSpPr>
        <p:spPr>
          <a:xfrm>
            <a:off x="179512" y="548680"/>
            <a:ext cx="8640960" cy="5832648"/>
          </a:xfrm>
          <a:prstGeom prst="straightConnector1">
            <a:avLst/>
          </a:prstGeom>
          <a:ln w="146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107504" y="44624"/>
            <a:ext cx="5112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u="sng" dirty="0" smtClean="0">
                <a:solidFill>
                  <a:srgbClr val="FFC000"/>
                </a:solidFill>
                <a:latin typeface="HGP創英角ｺﾞｼｯｸUB" pitchFamily="50" charset="-128"/>
                <a:ea typeface="HGP創英角ｺﾞｼｯｸUB" pitchFamily="50" charset="-128"/>
              </a:rPr>
              <a:t>第</a:t>
            </a:r>
            <a:r>
              <a:rPr kumimoji="1" lang="en-US" altLang="ja-JP" sz="2400" u="sng" dirty="0" smtClean="0">
                <a:solidFill>
                  <a:srgbClr val="FFC000"/>
                </a:solidFill>
                <a:latin typeface="HGP創英角ｺﾞｼｯｸUB" pitchFamily="50" charset="-128"/>
                <a:ea typeface="HGP創英角ｺﾞｼｯｸUB" pitchFamily="50" charset="-128"/>
              </a:rPr>
              <a:t>1</a:t>
            </a:r>
            <a:r>
              <a:rPr kumimoji="1" lang="ja-JP" altLang="en-US" sz="2400" u="sng" dirty="0" smtClean="0">
                <a:solidFill>
                  <a:srgbClr val="FFC000"/>
                </a:solidFill>
                <a:latin typeface="HGP創英角ｺﾞｼｯｸUB" pitchFamily="50" charset="-128"/>
                <a:ea typeface="HGP創英角ｺﾞｼｯｸUB" pitchFamily="50" charset="-128"/>
              </a:rPr>
              <a:t>回（</a:t>
            </a:r>
            <a:r>
              <a:rPr kumimoji="1" lang="en-US" altLang="ja-JP" sz="2400" u="sng" dirty="0" smtClean="0">
                <a:solidFill>
                  <a:srgbClr val="FFC000"/>
                </a:solidFill>
                <a:latin typeface="HGP創英角ｺﾞｼｯｸUB" pitchFamily="50" charset="-128"/>
                <a:ea typeface="HGP創英角ｺﾞｼｯｸUB" pitchFamily="50" charset="-128"/>
              </a:rPr>
              <a:t>2010.9</a:t>
            </a:r>
            <a:r>
              <a:rPr kumimoji="1" lang="ja-JP" altLang="en-US" sz="2400" u="sng" dirty="0" smtClean="0">
                <a:solidFill>
                  <a:srgbClr val="FFC000"/>
                </a:solidFill>
                <a:latin typeface="HGP創英角ｺﾞｼｯｸUB" pitchFamily="50" charset="-128"/>
                <a:ea typeface="HGP創英角ｺﾞｼｯｸUB" pitchFamily="50" charset="-128"/>
              </a:rPr>
              <a:t>＠広島市民病院）</a:t>
            </a:r>
            <a:endParaRPr kumimoji="1" lang="ja-JP" altLang="en-US" sz="2400" u="sng" dirty="0">
              <a:solidFill>
                <a:srgbClr val="FFC00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547664" y="1043444"/>
            <a:ext cx="4392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u="sng" dirty="0" smtClean="0">
                <a:solidFill>
                  <a:srgbClr val="92D050"/>
                </a:solidFill>
                <a:latin typeface="HGP創英角ｺﾞｼｯｸUB" pitchFamily="50" charset="-128"/>
                <a:ea typeface="HGP創英角ｺﾞｼｯｸUB" pitchFamily="50" charset="-128"/>
              </a:rPr>
              <a:t>第</a:t>
            </a:r>
            <a:r>
              <a:rPr lang="en-US" altLang="ja-JP" sz="2000" u="sng" dirty="0" smtClean="0">
                <a:solidFill>
                  <a:srgbClr val="92D050"/>
                </a:solidFill>
                <a:latin typeface="HGP創英角ｺﾞｼｯｸUB" pitchFamily="50" charset="-128"/>
                <a:ea typeface="HGP創英角ｺﾞｼｯｸUB" pitchFamily="50" charset="-128"/>
              </a:rPr>
              <a:t>2</a:t>
            </a:r>
            <a:r>
              <a:rPr kumimoji="1" lang="ja-JP" altLang="en-US" sz="2000" u="sng" dirty="0" smtClean="0">
                <a:solidFill>
                  <a:srgbClr val="92D050"/>
                </a:solidFill>
                <a:latin typeface="HGP創英角ｺﾞｼｯｸUB" pitchFamily="50" charset="-128"/>
                <a:ea typeface="HGP創英角ｺﾞｼｯｸUB" pitchFamily="50" charset="-128"/>
              </a:rPr>
              <a:t>回（</a:t>
            </a:r>
            <a:r>
              <a:rPr kumimoji="1" lang="en-US" altLang="ja-JP" sz="2000" u="sng" dirty="0" smtClean="0">
                <a:solidFill>
                  <a:srgbClr val="92D050"/>
                </a:solidFill>
                <a:latin typeface="HGP創英角ｺﾞｼｯｸUB" pitchFamily="50" charset="-128"/>
                <a:ea typeface="HGP創英角ｺﾞｼｯｸUB" pitchFamily="50" charset="-128"/>
              </a:rPr>
              <a:t>2011.1 </a:t>
            </a:r>
            <a:r>
              <a:rPr kumimoji="1" lang="ja-JP" altLang="en-US" sz="2000" u="sng" dirty="0" smtClean="0">
                <a:solidFill>
                  <a:srgbClr val="92D050"/>
                </a:solidFill>
                <a:latin typeface="HGP創英角ｺﾞｼｯｸUB" pitchFamily="50" charset="-128"/>
                <a:ea typeface="HGP創英角ｺﾞｼｯｸUB" pitchFamily="50" charset="-128"/>
              </a:rPr>
              <a:t>＠広島市民病院）</a:t>
            </a:r>
            <a:endParaRPr kumimoji="1" lang="ja-JP" altLang="en-US" sz="2000" u="sng" dirty="0">
              <a:solidFill>
                <a:srgbClr val="92D05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-36512" y="2884874"/>
            <a:ext cx="4392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u="sng" dirty="0" smtClean="0">
                <a:solidFill>
                  <a:srgbClr val="002060"/>
                </a:solidFill>
                <a:latin typeface="HGP創英角ｺﾞｼｯｸUB" pitchFamily="50" charset="-128"/>
                <a:ea typeface="HGP創英角ｺﾞｼｯｸUB" pitchFamily="50" charset="-128"/>
              </a:rPr>
              <a:t>第</a:t>
            </a:r>
            <a:r>
              <a:rPr lang="en-US" altLang="ja-JP" sz="2000" u="sng" dirty="0" smtClean="0">
                <a:solidFill>
                  <a:srgbClr val="002060"/>
                </a:solidFill>
                <a:latin typeface="HGP創英角ｺﾞｼｯｸUB" pitchFamily="50" charset="-128"/>
                <a:ea typeface="HGP創英角ｺﾞｼｯｸUB" pitchFamily="50" charset="-128"/>
              </a:rPr>
              <a:t>3</a:t>
            </a:r>
            <a:r>
              <a:rPr kumimoji="1" lang="ja-JP" altLang="en-US" sz="2000" u="sng" dirty="0" smtClean="0">
                <a:solidFill>
                  <a:srgbClr val="002060"/>
                </a:solidFill>
                <a:latin typeface="HGP創英角ｺﾞｼｯｸUB" pitchFamily="50" charset="-128"/>
                <a:ea typeface="HGP創英角ｺﾞｼｯｸUB" pitchFamily="50" charset="-128"/>
              </a:rPr>
              <a:t>回（</a:t>
            </a:r>
            <a:r>
              <a:rPr kumimoji="1" lang="en-US" altLang="ja-JP" sz="2000" u="sng" dirty="0" smtClean="0">
                <a:solidFill>
                  <a:srgbClr val="002060"/>
                </a:solidFill>
                <a:latin typeface="HGP創英角ｺﾞｼｯｸUB" pitchFamily="50" charset="-128"/>
                <a:ea typeface="HGP創英角ｺﾞｼｯｸUB" pitchFamily="50" charset="-128"/>
              </a:rPr>
              <a:t>2011.6 </a:t>
            </a:r>
            <a:r>
              <a:rPr kumimoji="1" lang="ja-JP" altLang="en-US" sz="2000" u="sng" dirty="0" smtClean="0">
                <a:solidFill>
                  <a:srgbClr val="002060"/>
                </a:solidFill>
                <a:latin typeface="HGP創英角ｺﾞｼｯｸUB" pitchFamily="50" charset="-128"/>
                <a:ea typeface="HGP創英角ｺﾞｼｯｸUB" pitchFamily="50" charset="-128"/>
              </a:rPr>
              <a:t>＠広島市民病院）</a:t>
            </a:r>
            <a:endParaRPr kumimoji="1" lang="ja-JP" altLang="en-US" sz="2000" u="sng" dirty="0">
              <a:solidFill>
                <a:srgbClr val="00206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860032" y="3212976"/>
            <a:ext cx="43924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200" u="sng" dirty="0" smtClean="0">
                <a:solidFill>
                  <a:srgbClr val="FF0066"/>
                </a:solidFill>
                <a:latin typeface="HGP創英角ｺﾞｼｯｸUB" pitchFamily="50" charset="-128"/>
                <a:ea typeface="HGP創英角ｺﾞｼｯｸUB" pitchFamily="50" charset="-128"/>
              </a:rPr>
              <a:t>第</a:t>
            </a:r>
            <a:r>
              <a:rPr lang="en-US" altLang="ja-JP" sz="2200" u="sng" dirty="0" smtClean="0">
                <a:solidFill>
                  <a:srgbClr val="FF0066"/>
                </a:solidFill>
                <a:latin typeface="HGP創英角ｺﾞｼｯｸUB" pitchFamily="50" charset="-128"/>
                <a:ea typeface="HGP創英角ｺﾞｼｯｸUB" pitchFamily="50" charset="-128"/>
              </a:rPr>
              <a:t>4</a:t>
            </a:r>
            <a:r>
              <a:rPr kumimoji="1" lang="ja-JP" altLang="en-US" sz="2200" u="sng" dirty="0" smtClean="0">
                <a:solidFill>
                  <a:srgbClr val="FF0066"/>
                </a:solidFill>
                <a:latin typeface="HGP創英角ｺﾞｼｯｸUB" pitchFamily="50" charset="-128"/>
                <a:ea typeface="HGP創英角ｺﾞｼｯｸUB" pitchFamily="50" charset="-128"/>
              </a:rPr>
              <a:t>回（</a:t>
            </a:r>
            <a:r>
              <a:rPr kumimoji="1" lang="en-US" altLang="ja-JP" sz="2200" u="sng" dirty="0" smtClean="0">
                <a:solidFill>
                  <a:srgbClr val="FF0066"/>
                </a:solidFill>
                <a:latin typeface="HGP創英角ｺﾞｼｯｸUB" pitchFamily="50" charset="-128"/>
                <a:ea typeface="HGP創英角ｺﾞｼｯｸUB" pitchFamily="50" charset="-128"/>
              </a:rPr>
              <a:t>2011.10 </a:t>
            </a:r>
            <a:r>
              <a:rPr kumimoji="1" lang="ja-JP" altLang="en-US" sz="2200" u="sng" dirty="0" smtClean="0">
                <a:solidFill>
                  <a:srgbClr val="FF0066"/>
                </a:solidFill>
                <a:latin typeface="HGP創英角ｺﾞｼｯｸUB" pitchFamily="50" charset="-128"/>
                <a:ea typeface="HGP創英角ｺﾞｼｯｸUB" pitchFamily="50" charset="-128"/>
              </a:rPr>
              <a:t>＠広島大学病院）</a:t>
            </a:r>
            <a:endParaRPr kumimoji="1" lang="en-US" altLang="ja-JP" sz="2200" u="sng" dirty="0" smtClean="0">
              <a:solidFill>
                <a:srgbClr val="FF0066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sz="2200" dirty="0" smtClean="0">
                <a:solidFill>
                  <a:srgbClr val="FF0066"/>
                </a:solidFill>
                <a:latin typeface="HGP創英角ｺﾞｼｯｸUB" pitchFamily="50" charset="-128"/>
                <a:ea typeface="HGP創英角ｺﾞｼｯｸUB" pitchFamily="50" charset="-128"/>
              </a:rPr>
              <a:t>　　　　　　　　　　　　＋</a:t>
            </a:r>
            <a:endParaRPr lang="en-US" altLang="ja-JP" sz="2200" dirty="0" smtClean="0">
              <a:solidFill>
                <a:srgbClr val="FF0066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kumimoji="1" lang="ja-JP" altLang="en-US" sz="2200" dirty="0" smtClean="0">
                <a:solidFill>
                  <a:srgbClr val="FF0066"/>
                </a:solidFill>
                <a:latin typeface="HGP創英角ｺﾞｼｯｸUB" pitchFamily="50" charset="-128"/>
                <a:ea typeface="HGP創英角ｺﾞｼｯｸUB" pitchFamily="50" charset="-128"/>
              </a:rPr>
              <a:t>　　　　　　　</a:t>
            </a:r>
            <a:r>
              <a:rPr kumimoji="1" lang="ja-JP" altLang="en-US" sz="2200" u="sng" dirty="0" smtClean="0">
                <a:solidFill>
                  <a:srgbClr val="FF0066"/>
                </a:solidFill>
                <a:latin typeface="HGP創英角ｺﾞｼｯｸUB" pitchFamily="50" charset="-128"/>
                <a:ea typeface="HGP創英角ｺﾞｼｯｸUB" pitchFamily="50" charset="-128"/>
              </a:rPr>
              <a:t>診察ワークショップ</a:t>
            </a:r>
            <a:endParaRPr kumimoji="1" lang="en-US" altLang="ja-JP" sz="2200" u="sng" dirty="0" smtClean="0">
              <a:solidFill>
                <a:srgbClr val="FF0066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627784" y="4725144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u="sng" dirty="0" smtClean="0">
                <a:solidFill>
                  <a:schemeClr val="accent2">
                    <a:lumMod val="50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第</a:t>
            </a:r>
            <a:r>
              <a:rPr lang="en-US" altLang="ja-JP" u="sng" dirty="0" smtClean="0">
                <a:solidFill>
                  <a:schemeClr val="accent2">
                    <a:lumMod val="50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5</a:t>
            </a:r>
            <a:r>
              <a:rPr kumimoji="1" lang="ja-JP" altLang="en-US" u="sng" dirty="0" smtClean="0">
                <a:solidFill>
                  <a:schemeClr val="accent2">
                    <a:lumMod val="50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回（</a:t>
            </a:r>
            <a:r>
              <a:rPr kumimoji="1" lang="en-US" altLang="ja-JP" u="sng" dirty="0" smtClean="0">
                <a:solidFill>
                  <a:schemeClr val="accent2">
                    <a:lumMod val="50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2012.2</a:t>
            </a:r>
            <a:r>
              <a:rPr kumimoji="1" lang="ja-JP" altLang="en-US" u="sng" dirty="0" smtClean="0">
                <a:solidFill>
                  <a:schemeClr val="accent2">
                    <a:lumMod val="50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＠広島市民病院）</a:t>
            </a:r>
            <a:endParaRPr kumimoji="1" lang="ja-JP" altLang="en-US" u="sng" dirty="0">
              <a:solidFill>
                <a:schemeClr val="accent2">
                  <a:lumMod val="50000"/>
                </a:schemeClr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491880" y="6334780"/>
            <a:ext cx="5256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u="sng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第</a:t>
            </a:r>
            <a:r>
              <a:rPr lang="en-US" altLang="ja-JP" sz="2800" u="sng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6</a:t>
            </a:r>
            <a:r>
              <a:rPr kumimoji="1" lang="ja-JP" altLang="en-US" sz="2800" u="sng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回（</a:t>
            </a:r>
            <a:r>
              <a:rPr kumimoji="1" lang="en-US" altLang="ja-JP" sz="2800" u="sng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2012.7</a:t>
            </a:r>
            <a:r>
              <a:rPr kumimoji="1" lang="ja-JP" altLang="en-US" sz="2800" u="sng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＠広島大学病院）</a:t>
            </a:r>
            <a:endParaRPr kumimoji="1" lang="ja-JP" altLang="en-US" sz="2800" u="sng" dirty="0">
              <a:solidFill>
                <a:srgbClr val="FF000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pic>
        <p:nvPicPr>
          <p:cNvPr id="18" name="Picture 5" descr="C:\Documents and Settings\研修部\デスクトップ\HGS\第4回HGS\写真\診察WS\IMG_0243.jpg"/>
          <p:cNvPicPr>
            <a:picLocks noChangeAspect="1" noChangeArrowheads="1"/>
          </p:cNvPicPr>
          <p:nvPr/>
        </p:nvPicPr>
        <p:blipFill>
          <a:blip r:embed="rId3" cstate="print"/>
          <a:srcRect l="8381" r="487"/>
          <a:stretch>
            <a:fillRect/>
          </a:stretch>
        </p:blipFill>
        <p:spPr bwMode="auto">
          <a:xfrm>
            <a:off x="5292080" y="332656"/>
            <a:ext cx="3600400" cy="2631296"/>
          </a:xfrm>
          <a:prstGeom prst="rect">
            <a:avLst/>
          </a:prstGeom>
          <a:noFill/>
        </p:spPr>
      </p:pic>
      <p:pic>
        <p:nvPicPr>
          <p:cNvPr id="30723" name="Picture 3" descr="C:\Documents and Settings\研修部\デスクトップ\HGS\第4回HGS\写真\診察WS\IMG_027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149080"/>
            <a:ext cx="2330283" cy="155200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7650" y="908720"/>
            <a:ext cx="6240694" cy="4680520"/>
          </a:xfrm>
          <a:prstGeom prst="rect">
            <a:avLst/>
          </a:prstGeom>
          <a:noFill/>
        </p:spPr>
      </p:pic>
      <p:sp>
        <p:nvSpPr>
          <p:cNvPr id="6" name="テキスト ボックス 5"/>
          <p:cNvSpPr txBox="1"/>
          <p:nvPr/>
        </p:nvSpPr>
        <p:spPr>
          <a:xfrm>
            <a:off x="683568" y="116632"/>
            <a:ext cx="6120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>
                <a:solidFill>
                  <a:srgbClr val="33CC33"/>
                </a:solidFill>
                <a:latin typeface="HGP創英角ﾎﾟｯﾌﾟ体" pitchFamily="50" charset="-128"/>
                <a:ea typeface="HGP創英角ﾎﾟｯﾌﾟ体" pitchFamily="50" charset="-128"/>
              </a:rPr>
              <a:t>広島周辺の研修医の勉強会！</a:t>
            </a:r>
            <a:endParaRPr kumimoji="1" lang="ja-JP" altLang="en-US" sz="3200" dirty="0">
              <a:solidFill>
                <a:srgbClr val="33CC33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627784" y="5589240"/>
            <a:ext cx="55446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66"/>
                </a:solidFill>
                <a:latin typeface="HGP創英角ﾎﾟｯﾌﾟ体" pitchFamily="50" charset="-128"/>
                <a:ea typeface="HGP創英角ﾎﾟｯﾌﾟ体" pitchFamily="50" charset="-128"/>
              </a:rPr>
              <a:t>楽しく</a:t>
            </a:r>
            <a:r>
              <a:rPr kumimoji="1" lang="ja-JP" altLang="en-US" sz="4400" dirty="0" smtClean="0">
                <a:solidFill>
                  <a:srgbClr val="FF0066"/>
                </a:solidFill>
                <a:latin typeface="HGP創英角ﾎﾟｯﾌﾟ体" pitchFamily="50" charset="-128"/>
                <a:ea typeface="HGP創英角ﾎﾟｯﾌﾟ体" pitchFamily="50" charset="-128"/>
              </a:rPr>
              <a:t>！</a:t>
            </a:r>
            <a:endParaRPr kumimoji="1" lang="ja-JP" altLang="en-US" sz="4400" dirty="0">
              <a:solidFill>
                <a:srgbClr val="FF0066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156176" y="5723964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solidFill>
                  <a:srgbClr val="00B0F0"/>
                </a:solidFill>
                <a:latin typeface="HGP創英角ﾎﾟｯﾌﾟ体" pitchFamily="50" charset="-128"/>
                <a:ea typeface="HGP創英角ﾎﾟｯﾌﾟ体" pitchFamily="50" charset="-128"/>
              </a:rPr>
              <a:t>広島の医療を盛り上げる！</a:t>
            </a:r>
            <a:endParaRPr kumimoji="1" lang="ja-JP" altLang="en-US" dirty="0">
              <a:solidFill>
                <a:srgbClr val="00B0F0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izbangblog.com/wp-content/uploads/2011/08/no-sham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404664"/>
            <a:ext cx="2088232" cy="2088232"/>
          </a:xfrm>
          <a:prstGeom prst="rect">
            <a:avLst/>
          </a:prstGeom>
          <a:noFill/>
        </p:spPr>
      </p:pic>
      <p:pic>
        <p:nvPicPr>
          <p:cNvPr id="20484" name="Picture 4" descr="http://crowdshifter.com/wp-content/uploads/2011/10/NO-blam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0285" y="260648"/>
            <a:ext cx="2227579" cy="2495911"/>
          </a:xfrm>
          <a:prstGeom prst="rect">
            <a:avLst/>
          </a:prstGeom>
          <a:noFill/>
        </p:spPr>
      </p:pic>
      <p:pic>
        <p:nvPicPr>
          <p:cNvPr id="20486" name="Picture 6" descr="http://t2.gstatic.com/images?q=tbn:ANd9GcQJxt9DLyKqM2yrNLye1HSndPDihMbkAks3fItQJzZke6zwUgT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4325" y="4725144"/>
            <a:ext cx="3029843" cy="2016224"/>
          </a:xfrm>
          <a:prstGeom prst="rect">
            <a:avLst/>
          </a:prstGeom>
          <a:noFill/>
        </p:spPr>
      </p:pic>
      <p:pic>
        <p:nvPicPr>
          <p:cNvPr id="8194" name="Picture 2" descr="http://smile-journey.com/wordpress/wp-content/uploads/2011/02/jump_tyunijia01.jpg"/>
          <p:cNvPicPr>
            <a:picLocks noChangeAspect="1" noChangeArrowheads="1"/>
          </p:cNvPicPr>
          <p:nvPr/>
        </p:nvPicPr>
        <p:blipFill>
          <a:blip r:embed="rId5" cstate="print"/>
          <a:srcRect l="17253" t="19014" r="17254" b="21831"/>
          <a:stretch>
            <a:fillRect/>
          </a:stretch>
        </p:blipFill>
        <p:spPr bwMode="auto">
          <a:xfrm>
            <a:off x="1542520" y="1376772"/>
            <a:ext cx="6058959" cy="410445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 l="26587" t="33222" r="27157" b="46106"/>
          <a:stretch>
            <a:fillRect/>
          </a:stretch>
        </p:blipFill>
        <p:spPr bwMode="auto">
          <a:xfrm>
            <a:off x="971600" y="1988840"/>
            <a:ext cx="792088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9" descr="http://www.hgs.ed.jp/guide/image/hgs_logo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548680"/>
            <a:ext cx="3816424" cy="3946900"/>
          </a:xfrm>
          <a:prstGeom prst="rect">
            <a:avLst/>
          </a:prstGeom>
          <a:noFill/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5" cstate="print"/>
          <a:srcRect l="44296" t="26578" r="26173" b="46844"/>
          <a:stretch>
            <a:fillRect/>
          </a:stretch>
        </p:blipFill>
        <p:spPr bwMode="auto">
          <a:xfrm>
            <a:off x="3443367" y="2060848"/>
            <a:ext cx="5700633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6" cstate="print"/>
          <a:srcRect t="14766" r="17904" b="35770"/>
          <a:stretch>
            <a:fillRect/>
          </a:stretch>
        </p:blipFill>
        <p:spPr bwMode="auto">
          <a:xfrm>
            <a:off x="180616" y="1268760"/>
            <a:ext cx="8963384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 l="14175" t="15504" r="14660" b="29672"/>
          <a:stretch>
            <a:fillRect/>
          </a:stretch>
        </p:blipFill>
        <p:spPr bwMode="auto">
          <a:xfrm>
            <a:off x="248947" y="260648"/>
            <a:ext cx="8646105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正方形/長方形 6"/>
          <p:cNvSpPr/>
          <p:nvPr/>
        </p:nvSpPr>
        <p:spPr>
          <a:xfrm>
            <a:off x="1187624" y="5661248"/>
            <a:ext cx="82809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800" dirty="0" smtClean="0">
                <a:solidFill>
                  <a:srgbClr val="FF0066"/>
                </a:solidFill>
                <a:latin typeface="HGP創英角ﾎﾟｯﾌﾟ体" pitchFamily="50" charset="-128"/>
                <a:ea typeface="HGP創英角ﾎﾟｯﾌﾟ体" pitchFamily="50" charset="-128"/>
              </a:rPr>
              <a:t>http://hiroshimagreensummit2010.jimdo.com/</a:t>
            </a: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4" cstate="print"/>
          <a:srcRect l="11521" t="9598" r="31488"/>
          <a:stretch>
            <a:fillRect/>
          </a:stretch>
        </p:blipFill>
        <p:spPr bwMode="auto">
          <a:xfrm>
            <a:off x="251520" y="332655"/>
            <a:ext cx="4104456" cy="5208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 cstate="print"/>
          <a:srcRect l="9450" t="8859" r="36213" b="24696"/>
          <a:stretch>
            <a:fillRect/>
          </a:stretch>
        </p:blipFill>
        <p:spPr bwMode="auto">
          <a:xfrm>
            <a:off x="4572000" y="1700808"/>
            <a:ext cx="4122058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正方形/長方形 5"/>
          <p:cNvSpPr/>
          <p:nvPr/>
        </p:nvSpPr>
        <p:spPr>
          <a:xfrm>
            <a:off x="1187624" y="5661248"/>
            <a:ext cx="8280920" cy="1184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800" dirty="0" smtClean="0">
                <a:solidFill>
                  <a:srgbClr val="FF0066"/>
                </a:solidFill>
                <a:latin typeface="HGP創英角ﾎﾟｯﾌﾟ体" pitchFamily="50" charset="-128"/>
                <a:ea typeface="HGP創英角ﾎﾟｯﾌﾟ体" pitchFamily="50" charset="-128"/>
              </a:rPr>
              <a:t>/</a:t>
            </a:r>
          </a:p>
          <a:p>
            <a:pPr>
              <a:tabLst>
                <a:tab pos="450850" algn="l"/>
              </a:tabLst>
            </a:pPr>
            <a:r>
              <a:rPr lang="ja-JP" altLang="en-US" sz="1100" dirty="0" smtClean="0">
                <a:latin typeface="HGP創英角ﾎﾟｯﾌﾟ体" pitchFamily="50" charset="-128"/>
                <a:ea typeface="HGP創英角ﾎﾟｯﾌﾟ体" pitchFamily="50" charset="-128"/>
              </a:rPr>
              <a:t>　　　　　　　　　　</a:t>
            </a:r>
            <a:endParaRPr lang="en-US" altLang="ja-JP" sz="1100" dirty="0" smtClean="0">
              <a:latin typeface="HGP創英角ﾎﾟｯﾌﾟ体" pitchFamily="50" charset="-128"/>
              <a:ea typeface="HGP創英角ﾎﾟｯﾌﾟ体" pitchFamily="50" charset="-128"/>
            </a:endParaRPr>
          </a:p>
          <a:p>
            <a:r>
              <a:rPr lang="ja-JP" altLang="en-US" sz="2800" dirty="0" smtClean="0">
                <a:latin typeface="HGP創英角ﾎﾟｯﾌﾟ体" pitchFamily="50" charset="-128"/>
                <a:ea typeface="HGP創英角ﾎﾟｯﾌﾟ体" pitchFamily="50" charset="-128"/>
              </a:rPr>
              <a:t>　　　　　　　　　　　　　</a:t>
            </a:r>
            <a:r>
              <a:rPr lang="ja-JP" altLang="en-US" sz="3200" dirty="0" smtClean="0">
                <a:latin typeface="HGP創英角ﾎﾟｯﾌﾟ体" pitchFamily="50" charset="-128"/>
                <a:ea typeface="HGP創英角ﾎﾟｯﾌﾟ体" pitchFamily="50" charset="-128"/>
              </a:rPr>
              <a:t>→「</a:t>
            </a:r>
            <a:r>
              <a:rPr lang="en-US" altLang="ja-JP" sz="3200" dirty="0" smtClean="0">
                <a:latin typeface="HGP創英角ﾎﾟｯﾌﾟ体" pitchFamily="50" charset="-128"/>
                <a:ea typeface="HGP創英角ﾎﾟｯﾌﾟ体" pitchFamily="50" charset="-128"/>
              </a:rPr>
              <a:t>HGS </a:t>
            </a:r>
            <a:r>
              <a:rPr lang="ja-JP" altLang="en-US" sz="3200" dirty="0" smtClean="0">
                <a:latin typeface="HGP創英角ﾎﾟｯﾌﾟ体" pitchFamily="50" charset="-128"/>
                <a:ea typeface="HGP創英角ﾎﾟｯﾌﾟ体" pitchFamily="50" charset="-128"/>
              </a:rPr>
              <a:t>広島」などで検索！</a:t>
            </a:r>
            <a:endParaRPr lang="en-US" altLang="ja-JP" sz="3200" dirty="0" smtClean="0"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505747" y="5373216"/>
            <a:ext cx="8340745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48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スタッフ、プレゼンター募集中！</a:t>
            </a:r>
            <a:endParaRPr lang="ja-JP" altLang="en-US" sz="48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5122" name="Picture 2" descr="http://kuro.pinoko.jp/pro/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1780" y="188640"/>
            <a:ext cx="3960440" cy="49505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ビジネス">
  <a:themeElements>
    <a:clrScheme name="ビジネス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ビジネス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ビジネス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2781</TotalTime>
  <Words>211</Words>
  <Application>Microsoft Office PowerPoint</Application>
  <PresentationFormat>画面に合わせる (4:3)</PresentationFormat>
  <Paragraphs>69</Paragraphs>
  <Slides>13</Slides>
  <Notes>7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13</vt:i4>
      </vt:variant>
    </vt:vector>
  </HeadingPairs>
  <TitlesOfParts>
    <vt:vector size="14" baseType="lpstr">
      <vt:lpstr>ビジネス</vt:lpstr>
      <vt:lpstr>スライド 1</vt:lpstr>
      <vt:lpstr>スライド 2</vt:lpstr>
      <vt:lpstr>スライド 3</vt:lpstr>
      <vt:lpstr>スライド 4</vt:lpstr>
      <vt:lpstr>スライド 5</vt:lpstr>
      <vt:lpstr>スライド 6</vt:lpstr>
      <vt:lpstr>スライド 7</vt:lpstr>
      <vt:lpstr>スライド 8</vt:lpstr>
      <vt:lpstr>スライド 9</vt:lpstr>
      <vt:lpstr>スライド 10</vt:lpstr>
      <vt:lpstr>スライド 11</vt:lpstr>
      <vt:lpstr>スライド 12</vt:lpstr>
      <vt:lpstr>スライド 13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広島市立広島市民病院</dc:creator>
  <cp:lastModifiedBy>広島市立広島市民病院</cp:lastModifiedBy>
  <cp:revision>266</cp:revision>
  <dcterms:created xsi:type="dcterms:W3CDTF">2012-07-16T11:50:53Z</dcterms:created>
  <dcterms:modified xsi:type="dcterms:W3CDTF">2012-07-22T03:44:54Z</dcterms:modified>
</cp:coreProperties>
</file>