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3" r:id="rId10"/>
    <p:sldId id="267" r:id="rId11"/>
    <p:sldId id="300" r:id="rId12"/>
    <p:sldId id="268" r:id="rId13"/>
    <p:sldId id="294" r:id="rId14"/>
    <p:sldId id="269" r:id="rId15"/>
    <p:sldId id="270" r:id="rId16"/>
    <p:sldId id="271" r:id="rId17"/>
    <p:sldId id="296" r:id="rId18"/>
    <p:sldId id="262" r:id="rId19"/>
    <p:sldId id="305" r:id="rId20"/>
    <p:sldId id="275" r:id="rId21"/>
    <p:sldId id="279" r:id="rId22"/>
    <p:sldId id="295" r:id="rId23"/>
    <p:sldId id="281" r:id="rId24"/>
    <p:sldId id="289" r:id="rId25"/>
    <p:sldId id="288" r:id="rId26"/>
    <p:sldId id="299" r:id="rId27"/>
    <p:sldId id="282" r:id="rId28"/>
    <p:sldId id="297" r:id="rId29"/>
    <p:sldId id="298" r:id="rId30"/>
    <p:sldId id="302" r:id="rId31"/>
    <p:sldId id="303" r:id="rId32"/>
    <p:sldId id="301" r:id="rId33"/>
    <p:sldId id="304" r:id="rId34"/>
    <p:sldId id="286" r:id="rId35"/>
    <p:sldId id="293" r:id="rId3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B7B7"/>
    <a:srgbClr val="FF9797"/>
    <a:srgbClr val="FF7575"/>
    <a:srgbClr val="FF5353"/>
    <a:srgbClr val="FF0101"/>
    <a:srgbClr val="FF0D0D"/>
    <a:srgbClr val="0000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howGuides="1">
      <p:cViewPr>
        <p:scale>
          <a:sx n="104" d="100"/>
          <a:sy n="104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style val="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15"/>
          <c:dPt>
            <c:idx val="0"/>
            <c:explosion val="2"/>
          </c:dPt>
          <c:dPt>
            <c:idx val="1"/>
            <c:explosion val="0"/>
          </c:dPt>
          <c:dPt>
            <c:idx val="2"/>
            <c:explosion val="0"/>
          </c:dPt>
          <c:dPt>
            <c:idx val="3"/>
            <c:explosion val="0"/>
          </c:dPt>
          <c:dPt>
            <c:idx val="4"/>
            <c:spPr>
              <a:solidFill>
                <a:srgbClr val="FF0101"/>
              </a:solidFill>
            </c:spPr>
          </c:dPt>
          <c:dPt>
            <c:idx val="5"/>
            <c:spPr>
              <a:solidFill>
                <a:srgbClr val="FF5353"/>
              </a:solidFill>
            </c:spPr>
          </c:dPt>
          <c:dPt>
            <c:idx val="6"/>
            <c:spPr>
              <a:solidFill>
                <a:srgbClr val="FF7575"/>
              </a:solidFill>
            </c:spPr>
          </c:dPt>
          <c:dPt>
            <c:idx val="7"/>
            <c:spPr>
              <a:solidFill>
                <a:srgbClr val="FF9797"/>
              </a:solidFill>
            </c:spPr>
          </c:dPt>
          <c:dPt>
            <c:idx val="8"/>
            <c:spPr>
              <a:solidFill>
                <a:srgbClr val="FFB7B7"/>
              </a:solidFill>
            </c:spPr>
          </c:dPt>
          <c:dLbls>
            <c:showPercent val="1"/>
            <c:showLeaderLines val="1"/>
          </c:dLbls>
          <c:cat>
            <c:strRef>
              <c:f>Sheet1!$C$2:$C$10</c:f>
              <c:strCache>
                <c:ptCount val="9"/>
                <c:pt idx="0">
                  <c:v>脳卒中</c:v>
                </c:pt>
                <c:pt idx="1">
                  <c:v>てんかん</c:v>
                </c:pt>
                <c:pt idx="2">
                  <c:v>脳腫瘍</c:v>
                </c:pt>
                <c:pt idx="3">
                  <c:v>脳炎・髄膜炎</c:v>
                </c:pt>
                <c:pt idx="4">
                  <c:v>低酸素血症・虚血</c:v>
                </c:pt>
                <c:pt idx="5">
                  <c:v>薬物中毒</c:v>
                </c:pt>
                <c:pt idx="6">
                  <c:v>肝性脳症</c:v>
                </c:pt>
                <c:pt idx="7">
                  <c:v>糖尿病性疾患</c:v>
                </c:pt>
                <c:pt idx="8">
                  <c:v>電解質異常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51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4">
                  <c:v>19</c:v>
                </c:pt>
                <c:pt idx="5">
                  <c:v>12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ja-JP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562355-E933-4670-A71B-A73F7AF22566}" type="datetimeFigureOut">
              <a:rPr lang="ja-JP" altLang="en-US"/>
              <a:pPr>
                <a:defRPr/>
              </a:pPr>
              <a:t>2012/2/11</a:t>
            </a:fld>
            <a:endParaRPr lang="en-US" altLang="ja-JP" dirty="0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1CEDE50-EFBD-473D-B4AC-4C4EADAA7B6D}" type="slidenum">
              <a:rPr lang="ja-JP" altLang="en-US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324AD-EE6C-4342-A99B-F8960328AB8F}" type="slidenum">
              <a:rPr lang="ja-JP" altLang="en-US" smtClean="0"/>
              <a:pPr/>
              <a:t>23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9F89-9635-42C1-AD51-113FD964958A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2F80-9324-4061-BA55-473C95745A12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8AB2-D4C7-4211-A37D-A321B9DFB11A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40BDB-EA77-49C8-A62C-793A11891D7A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D72F2-ED33-4B2A-A237-A74697AE3B9A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16C1E-D097-40E1-A797-C9E1E8FBB79C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0434F-2FD6-41F3-821D-F189BA72AC89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8F557-E349-4095-96E7-84A43D43A065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7A52B-2068-4E53-904E-56FC8FFD18AE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FC8A-3EEF-411D-B4E4-BB43C07EBD15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6578-6719-4873-A594-B26D76E3727F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8ADA-1231-4627-8957-6B889BCE0A91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527F6F-BE88-4AD1-A344-2C6208578650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z="6000" smtClean="0">
                <a:solidFill>
                  <a:srgbClr val="000099"/>
                </a:solidFill>
                <a:ea typeface="HGP創英角ﾎﾟｯﾌﾟ体" pitchFamily="50" charset="-128"/>
              </a:rPr>
              <a:t>意識障害の患者が</a:t>
            </a:r>
            <a:br>
              <a:rPr lang="ja-JP" altLang="en-US" sz="6000" smtClean="0">
                <a:solidFill>
                  <a:srgbClr val="000099"/>
                </a:solidFill>
                <a:ea typeface="HGP創英角ﾎﾟｯﾌﾟ体" pitchFamily="50" charset="-128"/>
              </a:rPr>
            </a:br>
            <a:r>
              <a:rPr lang="ja-JP" altLang="en-US" sz="6000" smtClean="0">
                <a:solidFill>
                  <a:srgbClr val="000099"/>
                </a:solidFill>
                <a:ea typeface="HGP創英角ﾎﾟｯﾌﾟ体" pitchFamily="50" charset="-128"/>
              </a:rPr>
              <a:t>運ばれてくるぞ～！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8207375" cy="1752600"/>
          </a:xfrm>
        </p:spPr>
        <p:txBody>
          <a:bodyPr/>
          <a:lstStyle/>
          <a:p>
            <a:pPr eaLnBrk="1" hangingPunct="1"/>
            <a:r>
              <a:rPr lang="ja-JP" altLang="en-US" smtClean="0"/>
              <a:t>ＪＡ廣島総合病院</a:t>
            </a:r>
          </a:p>
          <a:p>
            <a:pPr eaLnBrk="1" hangingPunct="1"/>
            <a:r>
              <a:rPr lang="ja-JP" altLang="en-US" smtClean="0"/>
              <a:t>初期臨床研修医</a:t>
            </a:r>
            <a:r>
              <a:rPr lang="en-US" altLang="ja-JP" smtClean="0"/>
              <a:t>2</a:t>
            </a:r>
            <a:r>
              <a:rPr lang="ja-JP" altLang="en-US" smtClean="0"/>
              <a:t>年次</a:t>
            </a:r>
          </a:p>
          <a:p>
            <a:pPr eaLnBrk="1" hangingPunct="1"/>
            <a:r>
              <a:rPr lang="ja-JP" altLang="en-US" smtClean="0"/>
              <a:t>河村　夏生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99"/>
                </a:solidFill>
              </a:rPr>
              <a:t>デキスターの結果：</a:t>
            </a:r>
            <a:r>
              <a:rPr lang="en-US" altLang="ja-JP" smtClean="0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557338"/>
            <a:ext cx="89154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mtClean="0"/>
              <a:t>　　な～んだ，ただの低血糖か！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mtClean="0"/>
              <a:t>　　じゃあ，ツッカーを静注しよう！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mtClean="0"/>
              <a:t>　　おっと，アリナミン</a:t>
            </a:r>
            <a:r>
              <a:rPr lang="en-US" altLang="ja-JP" smtClean="0"/>
              <a:t>F</a:t>
            </a:r>
            <a:r>
              <a:rPr lang="ja-JP" altLang="en-US" smtClean="0"/>
              <a:t>静注を忘れちゃいけないな！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ja-JP" altLang="en-US" smtClean="0"/>
              <a:t>　　何にせよ，簡単な症例で良かった～！</a:t>
            </a:r>
          </a:p>
          <a:p>
            <a:pPr eaLnBrk="1" hangingPunct="1">
              <a:buFontTx/>
              <a:buNone/>
            </a:pPr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229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12292" name="Picture 2" descr="C:\Users\owner\Desktop\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9600">
                <a:solidFill>
                  <a:schemeClr val="bg1"/>
                </a:solidFill>
              </a:rPr>
              <a:t>ほっ</a:t>
            </a:r>
            <a:r>
              <a:rPr lang="en-US" altLang="ja-JP" sz="9600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とりあえずやることはやっておこう，ということで．．．</a:t>
            </a:r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各種検体提出</a:t>
            </a:r>
          </a:p>
          <a:p>
            <a:pPr eaLnBrk="1" hangingPunct="1"/>
            <a:r>
              <a:rPr lang="ja-JP" altLang="en-US" smtClean="0"/>
              <a:t>ルート確保後，</a:t>
            </a:r>
            <a:r>
              <a:rPr lang="en-US" altLang="ja-JP" smtClean="0"/>
              <a:t>50</a:t>
            </a:r>
            <a:r>
              <a:rPr lang="ja-JP" altLang="en-US" smtClean="0"/>
              <a:t>％ツッカー</a:t>
            </a:r>
            <a:r>
              <a:rPr lang="en-US" altLang="ja-JP" smtClean="0"/>
              <a:t>40ml</a:t>
            </a:r>
            <a:r>
              <a:rPr lang="ja-JP" altLang="en-US" smtClean="0"/>
              <a:t>静注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角丸四角形 128"/>
          <p:cNvSpPr>
            <a:spLocks noChangeArrowheads="1"/>
          </p:cNvSpPr>
          <p:nvPr/>
        </p:nvSpPr>
        <p:spPr bwMode="auto">
          <a:xfrm>
            <a:off x="431800" y="1557338"/>
            <a:ext cx="8280400" cy="33845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3600">
                <a:solidFill>
                  <a:srgbClr val="000099"/>
                </a:solidFill>
              </a:rPr>
              <a:t>ツッカー静注後、</a:t>
            </a:r>
            <a:endParaRPr lang="en-US" altLang="ja-JP" sz="3600">
              <a:solidFill>
                <a:srgbClr val="000099"/>
              </a:solidFill>
            </a:endParaRPr>
          </a:p>
          <a:p>
            <a:pPr algn="ctr"/>
            <a:r>
              <a:rPr lang="ja-JP" altLang="en-US" sz="3600">
                <a:solidFill>
                  <a:srgbClr val="000099"/>
                </a:solidFill>
              </a:rPr>
              <a:t>数分経過しても意識レベルは改善せず</a:t>
            </a:r>
            <a:endParaRPr lang="en-US" altLang="ja-JP" sz="3600">
              <a:solidFill>
                <a:srgbClr val="000099"/>
              </a:solidFill>
            </a:endParaRPr>
          </a:p>
          <a:p>
            <a:pPr algn="ctr"/>
            <a:endParaRPr lang="en-US" altLang="ja-JP" sz="3600">
              <a:solidFill>
                <a:srgbClr val="000099"/>
              </a:solidFill>
            </a:endParaRPr>
          </a:p>
          <a:p>
            <a:pPr algn="ctr"/>
            <a:r>
              <a:rPr lang="ja-JP" altLang="en-US" sz="3600">
                <a:solidFill>
                  <a:srgbClr val="000099"/>
                </a:solidFill>
              </a:rPr>
              <a:t>何を考えますか？</a:t>
            </a:r>
          </a:p>
          <a:p>
            <a:pPr algn="ctr"/>
            <a:endParaRPr lang="en-US" altLang="ja-JP" sz="3600">
              <a:solidFill>
                <a:srgbClr val="000099"/>
              </a:solidFill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眼瞼結膜：蒼白　　</a:t>
            </a:r>
            <a:r>
              <a:rPr lang="ja-JP" altLang="en-US" smtClean="0"/>
              <a:t>眼球結膜：軽度黄染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胸部：呼吸音　清　心雑音なし　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腹部：やや膨満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四肢：自動あり、左右差無し</a:t>
            </a:r>
          </a:p>
          <a:p>
            <a:pPr eaLnBrk="1" hangingPunct="1"/>
            <a:endParaRPr lang="ja-JP" altLang="en-US" smtClean="0"/>
          </a:p>
        </p:txBody>
      </p:sp>
      <p:sp>
        <p:nvSpPr>
          <p:cNvPr id="15363" name="テキスト ボックス 3"/>
          <p:cNvSpPr txBox="1">
            <a:spLocks noChangeArrowheads="1"/>
          </p:cNvSpPr>
          <p:nvPr/>
        </p:nvSpPr>
        <p:spPr bwMode="auto">
          <a:xfrm>
            <a:off x="684213" y="404813"/>
            <a:ext cx="7632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4000"/>
              <a:t>身体所見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　あまりに眼瞼結膜が白かったので，念のため救急隊に</a:t>
            </a:r>
            <a:r>
              <a:rPr lang="ja-JP" altLang="en-US" smtClean="0">
                <a:solidFill>
                  <a:srgbClr val="FF0000"/>
                </a:solidFill>
              </a:rPr>
              <a:t>吐下血</a:t>
            </a:r>
            <a:r>
              <a:rPr lang="ja-JP" altLang="en-US" smtClean="0"/>
              <a:t>の有無を確認</a:t>
            </a:r>
          </a:p>
        </p:txBody>
      </p:sp>
      <p:sp>
        <p:nvSpPr>
          <p:cNvPr id="129" name="角丸四角形 128"/>
          <p:cNvSpPr>
            <a:spLocks noChangeArrowheads="1"/>
          </p:cNvSpPr>
          <p:nvPr/>
        </p:nvSpPr>
        <p:spPr bwMode="auto">
          <a:xfrm>
            <a:off x="431800" y="2565400"/>
            <a:ext cx="8280400" cy="30956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3600">
                <a:solidFill>
                  <a:srgbClr val="000099"/>
                </a:solidFill>
              </a:rPr>
              <a:t>家族の方も吐下血の目撃なし</a:t>
            </a:r>
          </a:p>
          <a:p>
            <a:pPr algn="ctr"/>
            <a:r>
              <a:rPr lang="ja-JP" altLang="en-US" sz="3600">
                <a:solidFill>
                  <a:srgbClr val="000099"/>
                </a:solidFill>
              </a:rPr>
              <a:t>我々が現場に到着したときもそのような痕跡はありませんでした</a:t>
            </a:r>
          </a:p>
          <a:p>
            <a:pPr algn="ctr"/>
            <a:endParaRPr lang="en-US" altLang="ja-JP" sz="3600">
              <a:solidFill>
                <a:srgbClr val="000099"/>
              </a:solidFill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ということで，</a:t>
            </a:r>
            <a:r>
              <a:rPr lang="en-US" altLang="ja-JP" smtClean="0"/>
              <a:t>CT</a:t>
            </a:r>
            <a:r>
              <a:rPr lang="ja-JP" altLang="en-US" smtClean="0"/>
              <a:t>室へ移動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50825" y="1557338"/>
            <a:ext cx="87137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4400">
                <a:solidFill>
                  <a:schemeClr val="tx2"/>
                </a:solidFill>
              </a:rPr>
              <a:t>患者さんを</a:t>
            </a:r>
            <a:r>
              <a:rPr lang="en-US" altLang="ja-JP" sz="4400">
                <a:solidFill>
                  <a:schemeClr val="tx2"/>
                </a:solidFill>
              </a:rPr>
              <a:t>CT</a:t>
            </a:r>
            <a:r>
              <a:rPr lang="ja-JP" altLang="en-US" sz="4400">
                <a:solidFill>
                  <a:schemeClr val="tx2"/>
                </a:solidFill>
              </a:rPr>
              <a:t>台へ移動したところで看護師さんから一言</a:t>
            </a:r>
          </a:p>
        </p:txBody>
      </p:sp>
      <p:sp>
        <p:nvSpPr>
          <p:cNvPr id="129" name="角丸四角形 128"/>
          <p:cNvSpPr>
            <a:spLocks noChangeArrowheads="1"/>
          </p:cNvSpPr>
          <p:nvPr/>
        </p:nvSpPr>
        <p:spPr bwMode="auto">
          <a:xfrm>
            <a:off x="1295400" y="3933825"/>
            <a:ext cx="6553200" cy="20891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5400" algn="ctr">
            <a:solidFill>
              <a:srgbClr val="A5002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3600">
                <a:solidFill>
                  <a:srgbClr val="A50021"/>
                </a:solidFill>
              </a:rPr>
              <a:t>先生，</a:t>
            </a:r>
            <a:r>
              <a:rPr lang="en-US" altLang="ja-JP" sz="3600">
                <a:solidFill>
                  <a:srgbClr val="A50021"/>
                </a:solidFill>
              </a:rPr>
              <a:t>SpO2</a:t>
            </a:r>
            <a:r>
              <a:rPr lang="ja-JP" altLang="en-US" sz="3600">
                <a:solidFill>
                  <a:srgbClr val="A50021"/>
                </a:solidFill>
              </a:rPr>
              <a:t>が</a:t>
            </a:r>
          </a:p>
          <a:p>
            <a:pPr algn="ctr"/>
            <a:r>
              <a:rPr lang="ja-JP" altLang="en-US" sz="3600">
                <a:solidFill>
                  <a:srgbClr val="A50021"/>
                </a:solidFill>
              </a:rPr>
              <a:t>下がってきてます</a:t>
            </a:r>
          </a:p>
          <a:p>
            <a:pPr algn="ctr"/>
            <a:endParaRPr lang="en-US" altLang="ja-JP" sz="3600">
              <a:solidFill>
                <a:srgbClr val="A50021"/>
              </a:solidFill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角丸四角形 128"/>
          <p:cNvSpPr>
            <a:spLocks noChangeArrowheads="1"/>
          </p:cNvSpPr>
          <p:nvPr/>
        </p:nvSpPr>
        <p:spPr bwMode="auto">
          <a:xfrm>
            <a:off x="431800" y="1557338"/>
            <a:ext cx="8280400" cy="33845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600">
                <a:solidFill>
                  <a:srgbClr val="000099"/>
                </a:solidFill>
                <a:latin typeface="ＭＳ Ｐゴシック" pitchFamily="50" charset="-128"/>
              </a:rPr>
              <a:t>CT</a:t>
            </a:r>
            <a:r>
              <a:rPr lang="ja-JP" altLang="en-US" sz="3600">
                <a:solidFill>
                  <a:srgbClr val="000099"/>
                </a:solidFill>
                <a:latin typeface="ＭＳ Ｐゴシック" pitchFamily="50" charset="-128"/>
              </a:rPr>
              <a:t>室で呼吸が止まりそうになったことがありますか？</a:t>
            </a:r>
            <a:endParaRPr lang="en-US" altLang="ja-JP" sz="3600">
              <a:solidFill>
                <a:srgbClr val="000099"/>
              </a:solidFill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l" eaLnBrk="1" hangingPunct="1"/>
            <a:r>
              <a:rPr lang="en-US" altLang="ja-JP" sz="3600" smtClean="0"/>
              <a:t>SpO2</a:t>
            </a:r>
            <a:r>
              <a:rPr lang="ja-JP" altLang="en-US" sz="3600" smtClean="0"/>
              <a:t>を観てみると確かに</a:t>
            </a:r>
            <a:r>
              <a:rPr lang="en-US" altLang="ja-JP" sz="3600" smtClean="0">
                <a:solidFill>
                  <a:srgbClr val="0000FF"/>
                </a:solidFill>
              </a:rPr>
              <a:t>89</a:t>
            </a:r>
            <a:r>
              <a:rPr lang="ja-JP" altLang="en-US" sz="3600" smtClean="0">
                <a:solidFill>
                  <a:srgbClr val="0000FF"/>
                </a:solidFill>
              </a:rPr>
              <a:t>％</a:t>
            </a:r>
            <a:r>
              <a:rPr lang="ja-JP" altLang="en-US" sz="3600" smtClean="0"/>
              <a:t>の表示</a:t>
            </a:r>
            <a:br>
              <a:rPr lang="ja-JP" altLang="en-US" sz="3600" smtClean="0"/>
            </a:br>
            <a:r>
              <a:rPr lang="ja-JP" altLang="en-US" sz="3600" smtClean="0"/>
              <a:t>→下顎挙上や酸素流量を上げてみても</a:t>
            </a:r>
            <a:br>
              <a:rPr lang="ja-JP" altLang="en-US" sz="3600" smtClean="0"/>
            </a:br>
            <a:r>
              <a:rPr lang="ja-JP" altLang="en-US" sz="3600" smtClean="0"/>
              <a:t>　 </a:t>
            </a:r>
            <a:r>
              <a:rPr lang="en-US" altLang="ja-JP" sz="3600" smtClean="0"/>
              <a:t>SpO2</a:t>
            </a:r>
            <a:r>
              <a:rPr lang="ja-JP" altLang="en-US" sz="3600" smtClean="0"/>
              <a:t>は上がらず</a:t>
            </a:r>
            <a:br>
              <a:rPr lang="ja-JP" altLang="en-US" sz="3600" smtClean="0"/>
            </a:br>
            <a:r>
              <a:rPr lang="ja-JP" altLang="en-US" sz="3600" smtClean="0"/>
              <a:t/>
            </a:r>
            <a:br>
              <a:rPr lang="ja-JP" altLang="en-US" sz="3600" smtClean="0"/>
            </a:br>
            <a:r>
              <a:rPr lang="ja-JP" altLang="en-US" sz="3600" smtClean="0"/>
              <a:t>と，ここで検査室から電話あり</a:t>
            </a:r>
          </a:p>
        </p:txBody>
      </p:sp>
      <p:sp>
        <p:nvSpPr>
          <p:cNvPr id="129" name="角丸四角形 128"/>
          <p:cNvSpPr>
            <a:spLocks noChangeArrowheads="1"/>
          </p:cNvSpPr>
          <p:nvPr/>
        </p:nvSpPr>
        <p:spPr bwMode="auto">
          <a:xfrm>
            <a:off x="1295400" y="3933825"/>
            <a:ext cx="6553200" cy="2089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 algn="ctr">
            <a:solidFill>
              <a:srgbClr val="CC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3600">
                <a:solidFill>
                  <a:srgbClr val="CC9900"/>
                </a:solidFill>
              </a:rPr>
              <a:t>先ほどの患者さんの</a:t>
            </a:r>
          </a:p>
          <a:p>
            <a:pPr algn="ctr"/>
            <a:r>
              <a:rPr lang="ja-JP" altLang="en-US" sz="3600">
                <a:solidFill>
                  <a:srgbClr val="CC9900"/>
                </a:solidFill>
              </a:rPr>
              <a:t>血ガスですが，</a:t>
            </a:r>
            <a:r>
              <a:rPr lang="ja-JP" altLang="en-US" sz="3600">
                <a:solidFill>
                  <a:srgbClr val="CC3300"/>
                </a:solidFill>
              </a:rPr>
              <a:t>ヘン</a:t>
            </a:r>
            <a:r>
              <a:rPr lang="ja-JP" altLang="en-US" sz="3600">
                <a:solidFill>
                  <a:srgbClr val="CC9900"/>
                </a:solidFill>
              </a:rPr>
              <a:t>です！</a:t>
            </a:r>
          </a:p>
          <a:p>
            <a:pPr algn="ctr"/>
            <a:r>
              <a:rPr lang="ja-JP" altLang="en-US" sz="3600">
                <a:solidFill>
                  <a:srgbClr val="CC9900"/>
                </a:solidFill>
              </a:rPr>
              <a:t>確認してください！</a:t>
            </a:r>
            <a:endParaRPr lang="ja-JP" altLang="en-US" sz="3600">
              <a:solidFill>
                <a:srgbClr val="A50021"/>
              </a:solidFill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5" name="Group 47"/>
          <p:cNvGraphicFramePr>
            <a:graphicFrameLocks noGrp="1"/>
          </p:cNvGraphicFramePr>
          <p:nvPr>
            <p:ph/>
          </p:nvPr>
        </p:nvGraphicFramePr>
        <p:xfrm>
          <a:off x="2339975" y="836613"/>
          <a:ext cx="4176713" cy="5808662"/>
        </p:xfrm>
        <a:graphic>
          <a:graphicData uri="http://schemas.openxmlformats.org/drawingml/2006/table">
            <a:tbl>
              <a:tblPr/>
              <a:tblGrid>
                <a:gridCol w="1584325"/>
                <a:gridCol w="1111250"/>
                <a:gridCol w="148113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Hb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3.5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g/dl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ｐ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6.912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PCO2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32.7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mmHg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PO2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149.0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mmHg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HCO3-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6.2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mmol/l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BE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-23.4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mmol/l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Lac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256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mg/dl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Glu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mg/dl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Na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144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mEq/l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K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4.4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mEq/l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Cl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102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mEq/l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6" name="Rectangle 64"/>
          <p:cNvSpPr>
            <a:spLocks noChangeArrowheads="1"/>
          </p:cNvSpPr>
          <p:nvPr/>
        </p:nvSpPr>
        <p:spPr bwMode="auto">
          <a:xfrm>
            <a:off x="457200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4400">
                <a:solidFill>
                  <a:schemeClr val="tx2"/>
                </a:solidFill>
              </a:rPr>
              <a:t>血ガス結果</a:t>
            </a:r>
          </a:p>
        </p:txBody>
      </p:sp>
      <p:sp>
        <p:nvSpPr>
          <p:cNvPr id="20517" name="テキスト ボックス 1"/>
          <p:cNvSpPr txBox="1">
            <a:spLocks noChangeArrowheads="1"/>
          </p:cNvSpPr>
          <p:nvPr/>
        </p:nvSpPr>
        <p:spPr bwMode="auto">
          <a:xfrm>
            <a:off x="6553200" y="4005263"/>
            <a:ext cx="259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（</a:t>
            </a:r>
            <a:r>
              <a:rPr lang="en-US" altLang="ja-JP" sz="2800">
                <a:solidFill>
                  <a:srgbClr val="C00000"/>
                </a:solidFill>
              </a:rPr>
              <a:t>28.4</a:t>
            </a:r>
            <a:r>
              <a:rPr lang="en-US" altLang="ja-JP" sz="2800"/>
              <a:t>mmol/l</a:t>
            </a:r>
            <a:r>
              <a:rPr lang="ja-JP" altLang="en-US" sz="2800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/>
              <a:t>とある</a:t>
            </a:r>
            <a:r>
              <a:rPr lang="en-US" altLang="ja-JP" sz="3600" smtClean="0"/>
              <a:t>10</a:t>
            </a:r>
            <a:r>
              <a:rPr lang="ja-JP" altLang="en-US" sz="3600" smtClean="0"/>
              <a:t>月の平日の朝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ja-JP" smtClean="0"/>
          </a:p>
          <a:p>
            <a:pPr eaLnBrk="1" hangingPunct="1">
              <a:buFontTx/>
              <a:buNone/>
            </a:pPr>
            <a:r>
              <a:rPr lang="en-US" altLang="ja-JP" smtClean="0"/>
              <a:t>80</a:t>
            </a:r>
            <a:r>
              <a:rPr lang="ja-JP" altLang="en-US" smtClean="0"/>
              <a:t>歳代女性の急性クモ膜下出血患者の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初期対応中に救急隊からホットラインコール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owner\Desktop\20081113134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5165725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4211638" y="1884363"/>
            <a:ext cx="4681537" cy="3240087"/>
            <a:chOff x="4211960" y="1884448"/>
            <a:chExt cx="4680520" cy="3240360"/>
          </a:xfrm>
        </p:grpSpPr>
        <p:sp>
          <p:nvSpPr>
            <p:cNvPr id="3" name="円形吹き出し 2"/>
            <p:cNvSpPr/>
            <p:nvPr/>
          </p:nvSpPr>
          <p:spPr>
            <a:xfrm>
              <a:off x="4211960" y="1884448"/>
              <a:ext cx="4680520" cy="3240360"/>
            </a:xfrm>
            <a:prstGeom prst="wedgeEllipseCallout">
              <a:avLst>
                <a:gd name="adj1" fmla="val -85453"/>
                <a:gd name="adj2" fmla="val -746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1509" name="正方形/長方形 3"/>
            <p:cNvSpPr>
              <a:spLocks noChangeArrowheads="1"/>
            </p:cNvSpPr>
            <p:nvPr/>
          </p:nvSpPr>
          <p:spPr bwMode="auto">
            <a:xfrm>
              <a:off x="4574104" y="2924944"/>
              <a:ext cx="428835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5400">
                  <a:solidFill>
                    <a:srgbClr val="FF0000"/>
                  </a:solidFill>
                </a:rPr>
                <a:t>お手上げ！！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60350"/>
            <a:ext cx="822960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3200">
                <a:solidFill>
                  <a:schemeClr val="tx2"/>
                </a:solidFill>
              </a:rPr>
              <a:t>そして上級医により気管挿管施行！</a:t>
            </a:r>
            <a:endParaRPr lang="en-US" altLang="ja-JP" sz="3200">
              <a:solidFill>
                <a:schemeClr val="tx2"/>
              </a:solidFill>
            </a:endParaRPr>
          </a:p>
          <a:p>
            <a:pPr algn="ctr"/>
            <a:endParaRPr lang="en-US" altLang="ja-JP" sz="3200">
              <a:solidFill>
                <a:schemeClr val="tx2"/>
              </a:solidFill>
            </a:endParaRPr>
          </a:p>
          <a:p>
            <a:pPr algn="ctr"/>
            <a:r>
              <a:rPr lang="ja-JP" altLang="en-US" sz="3200">
                <a:solidFill>
                  <a:schemeClr val="tx2"/>
                </a:solidFill>
              </a:rPr>
              <a:t>・・・しようと思ったら、いきなり</a:t>
            </a:r>
            <a:r>
              <a:rPr lang="ja-JP" altLang="en-US" sz="3200">
                <a:solidFill>
                  <a:srgbClr val="FF0000"/>
                </a:solidFill>
              </a:rPr>
              <a:t>大量の吐血！！</a:t>
            </a:r>
            <a:endParaRPr lang="en-US" altLang="ja-JP" sz="3200">
              <a:solidFill>
                <a:srgbClr val="FF0000"/>
              </a:solidFill>
            </a:endParaRPr>
          </a:p>
          <a:p>
            <a:pPr algn="ctr"/>
            <a:endParaRPr lang="en-US" altLang="ja-JP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51" name="Group 851"/>
          <p:cNvGraphicFramePr>
            <a:graphicFrameLocks noGrp="1"/>
          </p:cNvGraphicFramePr>
          <p:nvPr/>
        </p:nvGraphicFramePr>
        <p:xfrm>
          <a:off x="1025525" y="641350"/>
          <a:ext cx="7092950" cy="6223000"/>
        </p:xfrm>
        <a:graphic>
          <a:graphicData uri="http://schemas.openxmlformats.org/drawingml/2006/table">
            <a:tbl>
              <a:tblPr/>
              <a:tblGrid>
                <a:gridCol w="936625"/>
                <a:gridCol w="215900"/>
                <a:gridCol w="720725"/>
                <a:gridCol w="935038"/>
                <a:gridCol w="1368425"/>
                <a:gridCol w="1081087"/>
                <a:gridCol w="863600"/>
                <a:gridCol w="971550"/>
              </a:tblGrid>
              <a:tr h="447721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【CBC】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【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生化学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】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WBC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30700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/μl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TP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4.8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g/dl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Hgb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3.7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g/dl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Alb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2.5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g/dl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PLT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14.4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万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/μl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AST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1259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IU/l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Net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27190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/μl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ALT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145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IU/l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Lym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8.2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/μl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LDH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2206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IU/l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T-Bil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2.1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mg/dl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【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凝固系</a:t>
                      </a: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】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ALP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248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IU/l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53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PT-INR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2.83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γ-GTP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97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IU/l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APTT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42.5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秒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CHE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76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IU/l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6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D-dimer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43.4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μg/ml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T-Cho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66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mg/dl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5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Cre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1.44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mg/dl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5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BUN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mg/dl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5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CRP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0.926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mg/dl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6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NH3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＞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500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μg/dl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57" name="Rectangle 64"/>
          <p:cNvSpPr>
            <a:spLocks noChangeArrowheads="1"/>
          </p:cNvSpPr>
          <p:nvPr/>
        </p:nvSpPr>
        <p:spPr bwMode="auto">
          <a:xfrm>
            <a:off x="457200" y="0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3600">
                <a:solidFill>
                  <a:schemeClr val="tx2"/>
                </a:solidFill>
              </a:rPr>
              <a:t>血液検査結果</a:t>
            </a:r>
            <a:endParaRPr lang="en-US" altLang="ja-JP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3" cstate="print"/>
          <a:srcRect l="7076" r="6300"/>
          <a:stretch>
            <a:fillRect/>
          </a:stretch>
        </p:blipFill>
        <p:spPr bwMode="auto">
          <a:xfrm>
            <a:off x="323850" y="0"/>
            <a:ext cx="3960813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4" cstate="print"/>
          <a:srcRect l="3932" r="5640"/>
          <a:stretch>
            <a:fillRect/>
          </a:stretch>
        </p:blipFill>
        <p:spPr bwMode="auto">
          <a:xfrm>
            <a:off x="4859338" y="0"/>
            <a:ext cx="4033837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1619250" y="2420938"/>
            <a:ext cx="6116638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400">
                <a:solidFill>
                  <a:srgbClr val="FF0000"/>
                </a:solidFill>
              </a:rPr>
              <a:t>時間経過と</a:t>
            </a:r>
            <a:r>
              <a:rPr lang="ja-JP" altLang="en-US" sz="2400">
                <a:solidFill>
                  <a:srgbClr val="FF0D0D"/>
                </a:solidFill>
              </a:rPr>
              <a:t>ともに胃内容物</a:t>
            </a:r>
            <a:r>
              <a:rPr lang="ja-JP" altLang="en-US" sz="2400">
                <a:solidFill>
                  <a:srgbClr val="FF0000"/>
                </a:solidFill>
              </a:rPr>
              <a:t>の造影効果増強を認め、上部消化管出血は間違いなさそう</a:t>
            </a: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5" cstate="print"/>
          <a:srcRect l="3375" r="3778"/>
          <a:stretch>
            <a:fillRect/>
          </a:stretch>
        </p:blipFill>
        <p:spPr bwMode="auto">
          <a:xfrm>
            <a:off x="323850" y="3429000"/>
            <a:ext cx="396081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6" cstate="print"/>
          <a:srcRect l="2419" r="6505"/>
          <a:stretch>
            <a:fillRect/>
          </a:stretch>
        </p:blipFill>
        <p:spPr bwMode="auto">
          <a:xfrm>
            <a:off x="4859338" y="3481388"/>
            <a:ext cx="403383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4"/>
          <p:cNvSpPr>
            <a:spLocks noChangeArrowheads="1"/>
          </p:cNvSpPr>
          <p:nvPr/>
        </p:nvSpPr>
        <p:spPr bwMode="auto">
          <a:xfrm>
            <a:off x="469900" y="-2428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4400">
                <a:solidFill>
                  <a:schemeClr val="tx2"/>
                </a:solidFill>
              </a:rPr>
              <a:t>上部消化管内視鏡</a:t>
            </a:r>
          </a:p>
        </p:txBody>
      </p:sp>
      <p:sp>
        <p:nvSpPr>
          <p:cNvPr id="25603" name="Rectangle 64"/>
          <p:cNvSpPr>
            <a:spLocks noChangeArrowheads="1"/>
          </p:cNvSpPr>
          <p:nvPr/>
        </p:nvSpPr>
        <p:spPr bwMode="auto">
          <a:xfrm>
            <a:off x="-28575" y="5718175"/>
            <a:ext cx="6116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400">
                <a:solidFill>
                  <a:srgbClr val="FF0000"/>
                </a:solidFill>
              </a:rPr>
              <a:t>多量の暗赤色の胃内容物は認めるが、明らかな出血源は同定できず</a:t>
            </a:r>
            <a:r>
              <a:rPr lang="en-US" altLang="ja-JP" sz="2400">
                <a:solidFill>
                  <a:srgbClr val="FF0000"/>
                </a:solidFill>
              </a:rPr>
              <a:t>…</a:t>
            </a:r>
            <a:endParaRPr lang="ja-JP" altLang="en-US" sz="2400">
              <a:solidFill>
                <a:srgbClr val="FF0000"/>
              </a:solidFill>
            </a:endParaRPr>
          </a:p>
        </p:txBody>
      </p:sp>
      <p:pic>
        <p:nvPicPr>
          <p:cNvPr id="25604" name="Picture 6" descr="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5003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12875"/>
            <a:ext cx="504031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3688" y="2205038"/>
            <a:ext cx="504031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4"/>
          <p:cNvSpPr>
            <a:spLocks noChangeArrowheads="1"/>
          </p:cNvSpPr>
          <p:nvPr/>
        </p:nvSpPr>
        <p:spPr bwMode="auto">
          <a:xfrm>
            <a:off x="465138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4400">
                <a:solidFill>
                  <a:schemeClr val="tx2"/>
                </a:solidFill>
              </a:rPr>
              <a:t>その後</a:t>
            </a: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611188" y="1557338"/>
            <a:ext cx="82296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3200">
                <a:solidFill>
                  <a:schemeClr val="tx2"/>
                </a:solidFill>
              </a:rPr>
              <a:t>その後は</a:t>
            </a:r>
            <a:r>
              <a:rPr lang="en-US" altLang="ja-JP" sz="3200">
                <a:solidFill>
                  <a:schemeClr val="tx2"/>
                </a:solidFill>
              </a:rPr>
              <a:t>ICU</a:t>
            </a:r>
            <a:r>
              <a:rPr lang="ja-JP" altLang="en-US" sz="3200">
                <a:solidFill>
                  <a:schemeClr val="tx2"/>
                </a:solidFill>
              </a:rPr>
              <a:t>に移動</a:t>
            </a:r>
            <a:endParaRPr lang="en-US" altLang="ja-JP" sz="3200">
              <a:solidFill>
                <a:schemeClr val="tx2"/>
              </a:solidFill>
            </a:endParaRPr>
          </a:p>
          <a:p>
            <a:r>
              <a:rPr lang="ja-JP" altLang="en-US" sz="3200">
                <a:solidFill>
                  <a:schemeClr val="tx2"/>
                </a:solidFill>
              </a:rPr>
              <a:t>細胞外液、アルブミン製剤、輸血投与を継続</a:t>
            </a:r>
            <a:endParaRPr lang="en-US" altLang="ja-JP" sz="3200">
              <a:solidFill>
                <a:schemeClr val="tx2"/>
              </a:solidFill>
            </a:endParaRPr>
          </a:p>
          <a:p>
            <a:r>
              <a:rPr lang="en-US" altLang="ja-JP" sz="3200">
                <a:solidFill>
                  <a:schemeClr val="tx2"/>
                </a:solidFill>
              </a:rPr>
              <a:t>S-B</a:t>
            </a:r>
            <a:r>
              <a:rPr lang="ja-JP" altLang="en-US" sz="3200">
                <a:solidFill>
                  <a:schemeClr val="tx2"/>
                </a:solidFill>
              </a:rPr>
              <a:t>チューブ挿入を試みるも止血不能</a:t>
            </a:r>
            <a:endParaRPr lang="en-US" altLang="ja-JP" sz="3200">
              <a:solidFill>
                <a:schemeClr val="tx2"/>
              </a:solidFill>
            </a:endParaRPr>
          </a:p>
          <a:p>
            <a:r>
              <a:rPr lang="ja-JP" altLang="en-US" sz="3200">
                <a:solidFill>
                  <a:schemeClr val="tx2"/>
                </a:solidFill>
              </a:rPr>
              <a:t>ご家族は延命の希望はなく、</a:t>
            </a:r>
            <a:r>
              <a:rPr lang="en-US" altLang="ja-JP" sz="3200">
                <a:solidFill>
                  <a:schemeClr val="tx2"/>
                </a:solidFill>
              </a:rPr>
              <a:t>DNAR</a:t>
            </a:r>
          </a:p>
          <a:p>
            <a:endParaRPr lang="en-US" altLang="ja-JP" sz="3200">
              <a:solidFill>
                <a:schemeClr val="tx2"/>
              </a:solidFill>
            </a:endParaRPr>
          </a:p>
          <a:p>
            <a:r>
              <a:rPr lang="ja-JP" altLang="en-US" sz="3200"/>
              <a:t>来院</a:t>
            </a:r>
            <a:r>
              <a:rPr lang="en-US" altLang="ja-JP" sz="3200"/>
              <a:t>3</a:t>
            </a:r>
            <a:r>
              <a:rPr lang="ja-JP" altLang="en-US" sz="3200"/>
              <a:t>時間後　永眠</a:t>
            </a:r>
            <a:endParaRPr lang="en-US" altLang="ja-JP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ja-JP" altLang="en-US" smtClean="0"/>
              <a:t>意識障害の原因</a:t>
            </a:r>
          </a:p>
        </p:txBody>
      </p:sp>
      <p:graphicFrame>
        <p:nvGraphicFramePr>
          <p:cNvPr id="30805" name="Group 85"/>
          <p:cNvGraphicFramePr>
            <a:graphicFrameLocks noGrp="1"/>
          </p:cNvGraphicFramePr>
          <p:nvPr/>
        </p:nvGraphicFramePr>
        <p:xfrm>
          <a:off x="242888" y="765175"/>
          <a:ext cx="8658225" cy="5646738"/>
        </p:xfrm>
        <a:graphic>
          <a:graphicData uri="http://schemas.openxmlformats.org/drawingml/2006/table">
            <a:tbl>
              <a:tblPr/>
              <a:tblGrid>
                <a:gridCol w="557212"/>
                <a:gridCol w="3763963"/>
                <a:gridCol w="43370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apoplexy/alcohol/acidosis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脳卒中，ｱﾙｺｰﾙ中毒・</a:t>
                      </a: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VitB</a:t>
                      </a:r>
                      <a:r>
                        <a:rPr kumimoji="1" lang="en-US" altLang="ja-JP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欠乏，代謝性ｱｼﾄﾞｰｼｽ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insulin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ｲﾝｽﾘﾝ（低血糖，</a:t>
                      </a: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DKA</a:t>
                      </a: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，</a:t>
                      </a: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NKHS</a:t>
                      </a: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uremia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尿毒症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enocephalopathy/elecrolyte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肝性脳症・粘液水腫・甲状腺クリーゼ，副腎不全，高血圧性脳症，電解質異常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oxygen</a:t>
                      </a: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・</a:t>
                      </a: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</a:t>
                      </a:r>
                      <a:r>
                        <a:rPr kumimoji="1" lang="en-US" altLang="ja-JP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/opiate</a:t>
                      </a: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・</a:t>
                      </a: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overdose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低酸素血症・</a:t>
                      </a: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</a:t>
                      </a:r>
                      <a:r>
                        <a:rPr kumimoji="1" lang="en-US" altLang="ja-JP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ﾅﾙｺｰｼｽ，麻薬・薬物中毒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Trauma/temperature/tumor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頭部外傷，体温異常，脳腫瘍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頭蓋内感染（脳炎，髄膜炎），敗血症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Pharmacology/psycogenic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薬剤性，精神疾患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Syncope/seizure/shock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失神，けいれん，各種ｼｮｯｸ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意識障害の原因　</a:t>
            </a:r>
            <a:r>
              <a:rPr lang="en-US" altLang="ja-JP" sz="2400" smtClean="0"/>
              <a:t>(529</a:t>
            </a:r>
            <a:r>
              <a:rPr lang="ja-JP" altLang="en-US" sz="2400" smtClean="0"/>
              <a:t>例の検討）</a:t>
            </a: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6" name="テキスト ボックス 5"/>
          <p:cNvSpPr txBox="1">
            <a:spLocks noChangeArrowheads="1"/>
          </p:cNvSpPr>
          <p:nvPr/>
        </p:nvSpPr>
        <p:spPr bwMode="auto">
          <a:xfrm>
            <a:off x="5148263" y="6237288"/>
            <a:ext cx="374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BMJ 2002;325:800.1 M. Ikeda et al</a:t>
            </a:r>
            <a:endParaRPr lang="ja-JP" altLang="en-US"/>
          </a:p>
        </p:txBody>
      </p:sp>
      <p:sp>
        <p:nvSpPr>
          <p:cNvPr id="28677" name="テキスト ボックス 6"/>
          <p:cNvSpPr txBox="1">
            <a:spLocks noChangeArrowheads="1"/>
          </p:cNvSpPr>
          <p:nvPr/>
        </p:nvSpPr>
        <p:spPr bwMode="auto">
          <a:xfrm>
            <a:off x="4175125" y="5732463"/>
            <a:ext cx="496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※</a:t>
            </a:r>
            <a:r>
              <a:rPr lang="ja-JP" altLang="en-US"/>
              <a:t>低酸素血症：高</a:t>
            </a:r>
            <a:r>
              <a:rPr lang="en-US" altLang="ja-JP"/>
              <a:t>CO2</a:t>
            </a:r>
            <a:r>
              <a:rPr lang="ja-JP" altLang="en-US"/>
              <a:t>血症、敗血症などを含む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835150" y="5516563"/>
            <a:ext cx="5545138" cy="1077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/>
              <a:t>原因の</a:t>
            </a:r>
            <a:r>
              <a:rPr lang="en-US" altLang="ja-JP" sz="3200"/>
              <a:t>40%</a:t>
            </a:r>
            <a:r>
              <a:rPr lang="ja-JP" altLang="en-US" sz="3200"/>
              <a:t>は代謝性疾患など</a:t>
            </a:r>
            <a:endParaRPr lang="en-US" altLang="ja-JP" sz="3200"/>
          </a:p>
          <a:p>
            <a:r>
              <a:rPr lang="ja-JP" altLang="en-US" sz="3200"/>
              <a:t>頭蓋外の疾患である！！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意識障害の原因と収縮期血圧</a:t>
            </a:r>
          </a:p>
        </p:txBody>
      </p:sp>
      <p:pic>
        <p:nvPicPr>
          <p:cNvPr id="29699" name="Picture 2" descr="C:\Documents and Settings\Kawamura\デスクトップ\BMJ M.Ikeda.jpg"/>
          <p:cNvPicPr>
            <a:picLocks noChangeAspect="1" noChangeArrowheads="1"/>
          </p:cNvPicPr>
          <p:nvPr/>
        </p:nvPicPr>
        <p:blipFill>
          <a:blip r:embed="rId2" cstate="print"/>
          <a:srcRect b="64935"/>
          <a:stretch>
            <a:fillRect/>
          </a:stretch>
        </p:blipFill>
        <p:spPr bwMode="auto">
          <a:xfrm>
            <a:off x="1116013" y="2063750"/>
            <a:ext cx="66960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テキスト ボックス 4"/>
          <p:cNvSpPr txBox="1">
            <a:spLocks noChangeArrowheads="1"/>
          </p:cNvSpPr>
          <p:nvPr/>
        </p:nvSpPr>
        <p:spPr bwMode="auto">
          <a:xfrm>
            <a:off x="5148263" y="6372225"/>
            <a:ext cx="3744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BMJ 2002;325:800.1 M. Ikeda et al</a:t>
            </a: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995738" y="4440238"/>
            <a:ext cx="863600" cy="1944687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C000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476375" y="1196975"/>
            <a:ext cx="6480175" cy="1076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/>
              <a:t>血圧が低い場合はむしろ頭蓋外の疾患の可能性を念頭に置くべき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468313" y="1025525"/>
          <a:ext cx="7921625" cy="5646738"/>
        </p:xfrm>
        <a:graphic>
          <a:graphicData uri="http://schemas.openxmlformats.org/drawingml/2006/table">
            <a:tbl>
              <a:tblPr/>
              <a:tblGrid>
                <a:gridCol w="998537"/>
                <a:gridCol w="1058863"/>
                <a:gridCol w="925512"/>
                <a:gridCol w="927100"/>
                <a:gridCol w="1093788"/>
                <a:gridCol w="1765300"/>
                <a:gridCol w="1152525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No of patients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Strata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Without brain lesion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With brain lesion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Sensitivity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Specificity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Likelihood ratio (95% CI)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Post-test probability</a:t>
                      </a:r>
                    </a:p>
                  </a:txBody>
                  <a:tcPr marL="146692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3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Systolic blood pressure (mm Hg)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&lt;90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0.99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0.19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0.03 (0.01 to 0.12)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0.04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90-99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0.98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0.31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0.08 (0.03 to 0.23)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100-109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0.97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0.47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0.08 (0.03 to 0.22)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0.23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110-119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0.93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0.65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0.21 (0.11 to 0.38)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0.39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120-129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0.88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0.78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0.45 (0.26 to 0.78)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0.68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130-139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0.79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0.84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1.50 (0.80 to 2.80)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0.68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140-149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0.66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1.89 (1.06 to 3.37)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0.73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150-159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0.58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0.94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2.09 (1.02 to 4.27)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0.75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160-169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0.48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0.97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4.31 (1.77 to 10.49)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0.86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170-179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0.99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6.09 (2.32 to 15.98)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180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114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26.43 (9.25 to 75.48)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0.97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0821" name="テキスト ボックス 5"/>
          <p:cNvSpPr txBox="1">
            <a:spLocks noChangeArrowheads="1"/>
          </p:cNvSpPr>
          <p:nvPr/>
        </p:nvSpPr>
        <p:spPr bwMode="auto">
          <a:xfrm>
            <a:off x="323850" y="476250"/>
            <a:ext cx="849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Strata for receiver operating characteristic curves and stratum specific likelihood ratios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角丸四角形 128"/>
          <p:cNvSpPr>
            <a:spLocks noChangeArrowheads="1"/>
          </p:cNvSpPr>
          <p:nvPr/>
        </p:nvSpPr>
        <p:spPr bwMode="auto">
          <a:xfrm>
            <a:off x="431800" y="1557338"/>
            <a:ext cx="8280400" cy="33845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600">
                <a:solidFill>
                  <a:srgbClr val="000099"/>
                </a:solidFill>
              </a:rPr>
              <a:t>50</a:t>
            </a:r>
            <a:r>
              <a:rPr lang="ja-JP" altLang="en-US" sz="3600">
                <a:solidFill>
                  <a:srgbClr val="000099"/>
                </a:solidFill>
              </a:rPr>
              <a:t>歳代男性</a:t>
            </a:r>
          </a:p>
          <a:p>
            <a:pPr algn="ctr"/>
            <a:r>
              <a:rPr lang="ja-JP" altLang="en-US" sz="3600">
                <a:solidFill>
                  <a:srgbClr val="000099"/>
                </a:solidFill>
              </a:rPr>
              <a:t>肝硬変の既往のある患者の</a:t>
            </a:r>
          </a:p>
          <a:p>
            <a:pPr algn="ctr"/>
            <a:r>
              <a:rPr lang="ja-JP" altLang="en-US" sz="3600">
                <a:solidFill>
                  <a:srgbClr val="000099"/>
                </a:solidFill>
              </a:rPr>
              <a:t>意識障害です！</a:t>
            </a:r>
          </a:p>
          <a:p>
            <a:pPr algn="ctr"/>
            <a:r>
              <a:rPr lang="ja-JP" altLang="en-US" sz="3600">
                <a:solidFill>
                  <a:srgbClr val="000099"/>
                </a:solidFill>
              </a:rPr>
              <a:t>現在意識レベルはＪＣＳ：</a:t>
            </a:r>
            <a:r>
              <a:rPr lang="en-US" altLang="ja-JP" sz="3600">
                <a:solidFill>
                  <a:srgbClr val="000099"/>
                </a:solidFill>
              </a:rPr>
              <a:t>Ⅲ-200</a:t>
            </a:r>
            <a:r>
              <a:rPr lang="ja-JP" altLang="en-US" sz="3600">
                <a:solidFill>
                  <a:srgbClr val="000099"/>
                </a:solidFill>
              </a:rPr>
              <a:t>です！</a:t>
            </a:r>
          </a:p>
          <a:p>
            <a:pPr algn="ctr"/>
            <a:endParaRPr lang="en-US" altLang="ja-JP" sz="3600">
              <a:solidFill>
                <a:srgbClr val="000099"/>
              </a:solidFill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468313" y="6350"/>
            <a:ext cx="8229600" cy="1143000"/>
          </a:xfrm>
        </p:spPr>
        <p:txBody>
          <a:bodyPr/>
          <a:lstStyle/>
          <a:p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意識障害に対して</a:t>
            </a:r>
          </a:p>
        </p:txBody>
      </p:sp>
      <p:pic>
        <p:nvPicPr>
          <p:cNvPr id="31747" name="Picture 2" descr="http://www.upsold.com/image/cache/cache_wedesign_109585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5538788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テキスト ボックス 3"/>
          <p:cNvSpPr txBox="1">
            <a:spLocks noChangeArrowheads="1"/>
          </p:cNvSpPr>
          <p:nvPr/>
        </p:nvSpPr>
        <p:spPr bwMode="auto">
          <a:xfrm>
            <a:off x="4500563" y="1497013"/>
            <a:ext cx="43926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5400"/>
              <a:t>とりあえず</a:t>
            </a:r>
            <a:endParaRPr lang="en-US" altLang="ja-JP" sz="5400"/>
          </a:p>
          <a:p>
            <a:pPr algn="ctr"/>
            <a:r>
              <a:rPr lang="ja-JP" altLang="en-US" sz="5400"/>
              <a:t>「血糖測定！」</a:t>
            </a:r>
            <a:endParaRPr lang="en-US" altLang="ja-JP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r>
              <a:rPr lang="ja-JP" altLang="en-US" smtClean="0"/>
              <a:t>低血糖が見つかっても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安心はできない！</a:t>
            </a:r>
          </a:p>
        </p:txBody>
      </p:sp>
      <p:sp>
        <p:nvSpPr>
          <p:cNvPr id="32771" name="タイトル 1"/>
          <p:cNvSpPr txBox="1">
            <a:spLocks/>
          </p:cNvSpPr>
          <p:nvPr/>
        </p:nvSpPr>
        <p:spPr bwMode="auto">
          <a:xfrm>
            <a:off x="395288" y="3248025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ja-JP" altLang="en-US" sz="4400">
                <a:solidFill>
                  <a:schemeClr val="tx2"/>
                </a:solidFill>
                <a:latin typeface="HGP創英角ﾎﾟｯﾌﾟ体" pitchFamily="50" charset="-128"/>
                <a:ea typeface="HGP創英角ﾎﾟｯﾌﾟ体" pitchFamily="50" charset="-128"/>
              </a:rPr>
              <a:t>むしろ　</a:t>
            </a:r>
            <a:endParaRPr lang="en-US" altLang="ja-JP" sz="4400">
              <a:solidFill>
                <a:schemeClr val="tx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0" hangingPunct="0"/>
            <a:r>
              <a:rPr lang="ja-JP" altLang="en-US" sz="4400">
                <a:solidFill>
                  <a:schemeClr val="tx2"/>
                </a:solidFill>
                <a:latin typeface="HGP創英角ﾎﾟｯﾌﾟ体" pitchFamily="50" charset="-128"/>
                <a:ea typeface="HGP創英角ﾎﾟｯﾌﾟ体" pitchFamily="50" charset="-128"/>
              </a:rPr>
              <a:t>もっと怖～いものがあるかも</a:t>
            </a:r>
            <a:r>
              <a:rPr lang="en-US" altLang="ja-JP" sz="4400">
                <a:solidFill>
                  <a:schemeClr val="tx2"/>
                </a:solidFill>
                <a:latin typeface="HGP創英角ﾎﾟｯﾌﾟ体" pitchFamily="50" charset="-128"/>
                <a:ea typeface="HGP創英角ﾎﾟｯﾌﾟ体" pitchFamily="50" charset="-128"/>
              </a:rPr>
              <a:t>…</a:t>
            </a:r>
            <a:endParaRPr lang="ja-JP" altLang="en-US" sz="4400">
              <a:solidFill>
                <a:schemeClr val="tx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ja-JP" altLang="en-US" smtClean="0"/>
              <a:t>低血糖の</a:t>
            </a:r>
            <a:r>
              <a:rPr lang="en-US" altLang="ja-JP" smtClean="0"/>
              <a:t>ABCDEF</a:t>
            </a:r>
            <a:endParaRPr lang="ja-JP" altLang="en-US" smtClean="0"/>
          </a:p>
        </p:txBody>
      </p:sp>
      <p:graphicFrame>
        <p:nvGraphicFramePr>
          <p:cNvPr id="4" name="Group 85"/>
          <p:cNvGraphicFramePr>
            <a:graphicFrameLocks noGrp="1"/>
          </p:cNvGraphicFramePr>
          <p:nvPr/>
        </p:nvGraphicFramePr>
        <p:xfrm>
          <a:off x="250825" y="1844675"/>
          <a:ext cx="8658225" cy="3379788"/>
        </p:xfrm>
        <a:graphic>
          <a:graphicData uri="http://schemas.openxmlformats.org/drawingml/2006/table">
            <a:tbl>
              <a:tblPr/>
              <a:tblGrid>
                <a:gridCol w="557213"/>
                <a:gridCol w="2332037"/>
                <a:gridCol w="57689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Alcohol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ｱﾙｺｰﾙ中毒・</a:t>
                      </a: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VitB</a:t>
                      </a:r>
                      <a:r>
                        <a:rPr kumimoji="1" lang="en-US" altLang="ja-JP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欠乏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感染症（敗血症）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Child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小児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薬剤（血糖降下薬、インスリン）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Endocrine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内分泌疾患（甲状腺機能低下症、副腎不全、インスリノーマなど）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Fasting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Failure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低栄養、絶食、過度のダイエット</a:t>
                      </a:r>
                      <a:endParaRPr kumimoji="1" lang="en-US" altLang="ja-JP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肝不全、腎不全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5" name="タイトル 1"/>
          <p:cNvSpPr txBox="1">
            <a:spLocks/>
          </p:cNvSpPr>
          <p:nvPr/>
        </p:nvSpPr>
        <p:spPr bwMode="auto">
          <a:xfrm>
            <a:off x="576263" y="5445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2400">
                <a:solidFill>
                  <a:schemeClr val="tx2"/>
                </a:solidFill>
              </a:rPr>
              <a:t>Step Beyond Resident 6 139</a:t>
            </a:r>
            <a:endParaRPr lang="ja-JP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グラフ 6"/>
          <p:cNvGraphicFramePr>
            <a:graphicFrameLocks/>
          </p:cNvGraphicFramePr>
          <p:nvPr/>
        </p:nvGraphicFramePr>
        <p:xfrm>
          <a:off x="200025" y="714375"/>
          <a:ext cx="8994775" cy="5861050"/>
        </p:xfrm>
        <a:graphic>
          <a:graphicData uri="http://schemas.openxmlformats.org/presentationml/2006/ole">
            <p:oleObj spid="_x0000_s34818" r:id="rId3" imgW="8992379" imgH="5864860" progId="Excel.Chart.8">
              <p:embed/>
            </p:oleObj>
          </a:graphicData>
        </a:graphic>
      </p:graphicFrame>
      <p:sp>
        <p:nvSpPr>
          <p:cNvPr id="34819" name="タイトル 1"/>
          <p:cNvSpPr>
            <a:spLocks noGrp="1"/>
          </p:cNvSpPr>
          <p:nvPr>
            <p:ph type="title"/>
          </p:nvPr>
        </p:nvSpPr>
        <p:spPr>
          <a:xfrm>
            <a:off x="539750" y="-635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低血糖の原因　</a:t>
            </a:r>
            <a:r>
              <a:rPr lang="en-US" altLang="ja-JP" sz="2400" smtClean="0"/>
              <a:t>(217</a:t>
            </a:r>
            <a:r>
              <a:rPr lang="ja-JP" altLang="en-US" sz="2400" smtClean="0"/>
              <a:t>例の検討）</a:t>
            </a:r>
          </a:p>
        </p:txBody>
      </p:sp>
      <p:sp>
        <p:nvSpPr>
          <p:cNvPr id="34820" name="正方形/長方形 8"/>
          <p:cNvSpPr>
            <a:spLocks noChangeArrowheads="1"/>
          </p:cNvSpPr>
          <p:nvPr/>
        </p:nvSpPr>
        <p:spPr bwMode="auto">
          <a:xfrm>
            <a:off x="4787900" y="6553200"/>
            <a:ext cx="5330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/>
              <a:t>川谷恭典，他：糖尿病、</a:t>
            </a:r>
            <a:r>
              <a:rPr lang="en-US" altLang="ja-JP" sz="1400"/>
              <a:t>42</a:t>
            </a:r>
            <a:r>
              <a:rPr lang="ja-JP" altLang="en-US" sz="1400"/>
              <a:t>（</a:t>
            </a:r>
            <a:r>
              <a:rPr lang="en-US" altLang="ja-JP" sz="1400"/>
              <a:t>Supp11</a:t>
            </a:r>
            <a:r>
              <a:rPr lang="ja-JP" altLang="en-US" sz="1400"/>
              <a:t>），</a:t>
            </a:r>
            <a:r>
              <a:rPr lang="en-US" altLang="ja-JP" sz="1400"/>
              <a:t>1999</a:t>
            </a:r>
            <a:r>
              <a:rPr lang="ja-JP" altLang="en-US" sz="1400"/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smtClean="0"/>
              <a:t>Take</a:t>
            </a:r>
            <a:r>
              <a:rPr lang="ja-JP" altLang="en-US" sz="5400" smtClean="0"/>
              <a:t>　</a:t>
            </a:r>
            <a:r>
              <a:rPr lang="en-US" altLang="ja-JP" sz="5400" smtClean="0"/>
              <a:t>Home</a:t>
            </a:r>
            <a:r>
              <a:rPr lang="ja-JP" altLang="en-US" sz="5400" smtClean="0"/>
              <a:t>　</a:t>
            </a:r>
            <a:r>
              <a:rPr lang="en-US" altLang="ja-JP" sz="5400" smtClean="0"/>
              <a:t>Message</a:t>
            </a:r>
            <a:endParaRPr lang="ja-JP" altLang="en-US" sz="5400" smtClean="0"/>
          </a:p>
        </p:txBody>
      </p:sp>
      <p:sp>
        <p:nvSpPr>
          <p:cNvPr id="348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700213"/>
            <a:ext cx="8532813" cy="4105275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ja-JP" altLang="en-US" sz="4400" smtClean="0">
                <a:latin typeface="HGP創英角ﾎﾟｯﾌﾟ体" pitchFamily="50" charset="-128"/>
                <a:ea typeface="HGP創英角ﾎﾟｯﾌﾟ体" pitchFamily="50" charset="-128"/>
              </a:rPr>
              <a:t>「意識障害」を見たらまずは　　　バイタルの確認！</a:t>
            </a:r>
            <a:endParaRPr lang="en-US" altLang="ja-JP" sz="440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buFont typeface="Wingdings" pitchFamily="2" charset="2"/>
              <a:buChar char="u"/>
            </a:pPr>
            <a:endParaRPr lang="en-US" altLang="ja-JP" sz="440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buFont typeface="Wingdings" pitchFamily="2" charset="2"/>
              <a:buChar char="u"/>
            </a:pPr>
            <a:r>
              <a:rPr lang="ja-JP" altLang="en-US" sz="4400" smtClean="0">
                <a:latin typeface="HGP創英角ﾎﾟｯﾌﾟ体" pitchFamily="50" charset="-128"/>
                <a:ea typeface="HGP創英角ﾎﾟｯﾌﾟ体" pitchFamily="50" charset="-128"/>
              </a:rPr>
              <a:t>「低血糖」には必ず原因がある！補正と同時に原因検索を！</a:t>
            </a:r>
            <a:endParaRPr lang="en-US" altLang="ja-JP" sz="4400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i="1" smtClean="0">
                <a:solidFill>
                  <a:srgbClr val="0000FF"/>
                </a:solidFill>
              </a:rPr>
              <a:t>ご静聴ありがとうございました！</a:t>
            </a:r>
          </a:p>
        </p:txBody>
      </p:sp>
      <p:pic>
        <p:nvPicPr>
          <p:cNvPr id="36867" name="Picture 5" descr="http://t3.gstatic.com/images?q=tbn:ANd9GcQewaKNV5Scn0xiw7BAjaPteJVmfQlO6IC40-PHGoVsZKy-OISA1vQIU8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6915150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5903912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そして上級医から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「よし，じゃあ今から来る方は任せたぞ！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また頭かもしれんなあ・・・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何かあったらすぐ連絡して！」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と言われ，二年目研修医と一年目研修医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で対応することに・・・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ja-JP" altLang="en-US" smtClean="0"/>
              <a:t>そして救急車到着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640873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　　　　　到着した救急隊から得られた情報</a:t>
            </a:r>
          </a:p>
          <a:p>
            <a:pPr eaLnBrk="1" hangingPunct="1"/>
            <a:r>
              <a:rPr lang="en-US" altLang="ja-JP" sz="2800" smtClean="0"/>
              <a:t>50</a:t>
            </a:r>
            <a:r>
              <a:rPr lang="ja-JP" altLang="en-US" sz="2800" smtClean="0"/>
              <a:t>歳代　男性</a:t>
            </a:r>
            <a:endParaRPr lang="en-US" altLang="ja-JP" sz="2800" smtClean="0"/>
          </a:p>
          <a:p>
            <a:pPr eaLnBrk="1" hangingPunct="1"/>
            <a:endParaRPr lang="ja-JP" altLang="en-US" sz="2800" smtClean="0"/>
          </a:p>
          <a:p>
            <a:pPr eaLnBrk="1" hangingPunct="1"/>
            <a:r>
              <a:rPr lang="ja-JP" altLang="en-US" sz="2800" smtClean="0"/>
              <a:t>朝</a:t>
            </a:r>
            <a:r>
              <a:rPr lang="en-US" altLang="ja-JP" sz="2800" smtClean="0"/>
              <a:t>7</a:t>
            </a:r>
            <a:r>
              <a:rPr lang="ja-JP" altLang="en-US" sz="2800" smtClean="0"/>
              <a:t>時までは意識があるところを妻が目撃</a:t>
            </a:r>
            <a:endParaRPr lang="en-US" altLang="ja-JP" sz="2800" smtClean="0"/>
          </a:p>
          <a:p>
            <a:pPr eaLnBrk="1" hangingPunct="1"/>
            <a:r>
              <a:rPr lang="en-US" altLang="ja-JP" sz="2800" smtClean="0"/>
              <a:t>9</a:t>
            </a:r>
            <a:r>
              <a:rPr lang="ja-JP" altLang="en-US" sz="2800" smtClean="0"/>
              <a:t>時過ぎに倒れているところを発見され救急要請</a:t>
            </a:r>
            <a:endParaRPr lang="en-US" altLang="ja-JP" sz="2800" smtClean="0"/>
          </a:p>
          <a:p>
            <a:pPr eaLnBrk="1" hangingPunct="1"/>
            <a:endParaRPr lang="ja-JP" altLang="en-US" sz="2800" smtClean="0"/>
          </a:p>
          <a:p>
            <a:pPr eaLnBrk="1" hangingPunct="1"/>
            <a:r>
              <a:rPr lang="ja-JP" altLang="en-US" sz="2800" smtClean="0"/>
              <a:t>最近までアルコール性肝硬変で</a:t>
            </a:r>
            <a:r>
              <a:rPr lang="en-US" altLang="ja-JP" sz="2800" smtClean="0"/>
              <a:t>K</a:t>
            </a:r>
            <a:r>
              <a:rPr lang="ja-JP" altLang="en-US" sz="2800" smtClean="0"/>
              <a:t>病院に入院歴あり</a:t>
            </a:r>
          </a:p>
          <a:p>
            <a:pPr eaLnBrk="1" hangingPunct="1"/>
            <a:r>
              <a:rPr lang="ja-JP" altLang="en-US" sz="2800" smtClean="0"/>
              <a:t>服薬歴　不明</a:t>
            </a:r>
          </a:p>
          <a:p>
            <a:pPr eaLnBrk="1" hangingPunct="1"/>
            <a:r>
              <a:rPr lang="ja-JP" altLang="en-US" sz="2800" smtClean="0"/>
              <a:t>当初は血圧が</a:t>
            </a:r>
            <a:r>
              <a:rPr lang="en-US" altLang="ja-JP" sz="2800" smtClean="0"/>
              <a:t>90mmHg</a:t>
            </a:r>
            <a:r>
              <a:rPr lang="ja-JP" altLang="en-US" sz="2800" smtClean="0"/>
              <a:t>台</a:t>
            </a:r>
          </a:p>
          <a:p>
            <a:pPr eaLnBrk="1" hangingPunct="1"/>
            <a:r>
              <a:rPr lang="ja-JP" altLang="en-US" sz="2800" smtClean="0"/>
              <a:t>他のバイタルは安定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ja-JP" altLang="en-US" smtClean="0"/>
              <a:t>来院時現症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903912"/>
          </a:xfrm>
          <a:noFill/>
        </p:spPr>
        <p:txBody>
          <a:bodyPr/>
          <a:lstStyle/>
          <a:p>
            <a:pPr eaLnBrk="1" hangingPunct="1"/>
            <a:r>
              <a:rPr lang="ja-JP" altLang="en-US" smtClean="0"/>
              <a:t>意識レベル　</a:t>
            </a:r>
            <a:r>
              <a:rPr lang="en-US" altLang="ja-JP" smtClean="0"/>
              <a:t>JCS</a:t>
            </a:r>
            <a:r>
              <a:rPr lang="ja-JP" altLang="en-US" smtClean="0"/>
              <a:t>　</a:t>
            </a:r>
            <a:r>
              <a:rPr lang="en-US" altLang="ja-JP" smtClean="0"/>
              <a:t>Ⅲ-200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　　　　　 </a:t>
            </a:r>
            <a:r>
              <a:rPr lang="en-US" altLang="ja-JP" smtClean="0"/>
              <a:t>GCS</a:t>
            </a:r>
            <a:r>
              <a:rPr lang="ja-JP" altLang="en-US" smtClean="0"/>
              <a:t>　</a:t>
            </a:r>
            <a:r>
              <a:rPr lang="en-US" altLang="ja-JP" smtClean="0"/>
              <a:t>6/15</a:t>
            </a:r>
            <a:r>
              <a:rPr lang="ja-JP" altLang="en-US" smtClean="0"/>
              <a:t>　（</a:t>
            </a:r>
            <a:r>
              <a:rPr lang="en-US" altLang="ja-JP" smtClean="0"/>
              <a:t>E1V1M4</a:t>
            </a:r>
            <a:r>
              <a:rPr lang="ja-JP" altLang="en-US" smtClean="0"/>
              <a:t>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 対光反射　</a:t>
            </a:r>
            <a:r>
              <a:rPr lang="en-US" altLang="ja-JP" smtClean="0"/>
              <a:t>+/+</a:t>
            </a:r>
            <a:r>
              <a:rPr lang="ja-JP" altLang="en-US" smtClean="0"/>
              <a:t>　</a:t>
            </a:r>
            <a:r>
              <a:rPr lang="en-US" altLang="ja-JP" smtClean="0"/>
              <a:t>3/3mm</a:t>
            </a:r>
          </a:p>
          <a:p>
            <a:pPr eaLnBrk="1" hangingPunct="1"/>
            <a:r>
              <a:rPr lang="ja-JP" altLang="en-US" smtClean="0"/>
              <a:t>血圧　</a:t>
            </a:r>
            <a:r>
              <a:rPr lang="en-US" altLang="ja-JP" smtClean="0"/>
              <a:t>127/92</a:t>
            </a:r>
            <a:r>
              <a:rPr lang="ja-JP" altLang="en-US" smtClean="0"/>
              <a:t>　</a:t>
            </a:r>
            <a:r>
              <a:rPr lang="en-US" altLang="ja-JP" smtClean="0"/>
              <a:t>mmHg</a:t>
            </a:r>
            <a:r>
              <a:rPr lang="ja-JP" altLang="en-US" smtClean="0"/>
              <a:t>（下肢挙上なし）</a:t>
            </a:r>
          </a:p>
          <a:p>
            <a:pPr eaLnBrk="1" hangingPunct="1"/>
            <a:r>
              <a:rPr lang="ja-JP" altLang="en-US" smtClean="0"/>
              <a:t>脈拍　</a:t>
            </a:r>
            <a:r>
              <a:rPr lang="en-US" altLang="ja-JP" smtClean="0"/>
              <a:t>87</a:t>
            </a:r>
            <a:r>
              <a:rPr lang="ja-JP" altLang="en-US" smtClean="0"/>
              <a:t>　回</a:t>
            </a:r>
            <a:r>
              <a:rPr lang="en-US" altLang="ja-JP" smtClean="0"/>
              <a:t>/min</a:t>
            </a:r>
            <a:r>
              <a:rPr lang="ja-JP" altLang="en-US" smtClean="0"/>
              <a:t>，整</a:t>
            </a:r>
          </a:p>
          <a:p>
            <a:pPr eaLnBrk="1" hangingPunct="1"/>
            <a:r>
              <a:rPr lang="en-US" altLang="ja-JP" smtClean="0"/>
              <a:t>SpO2</a:t>
            </a:r>
            <a:r>
              <a:rPr lang="ja-JP" altLang="en-US" smtClean="0"/>
              <a:t>　</a:t>
            </a:r>
            <a:r>
              <a:rPr lang="en-US" altLang="ja-JP" smtClean="0"/>
              <a:t>100%</a:t>
            </a:r>
            <a:r>
              <a:rPr lang="ja-JP" altLang="en-US" smtClean="0"/>
              <a:t>　（</a:t>
            </a:r>
            <a:r>
              <a:rPr lang="en-US" altLang="ja-JP" smtClean="0"/>
              <a:t>8L</a:t>
            </a:r>
            <a:r>
              <a:rPr lang="ja-JP" altLang="en-US" smtClean="0"/>
              <a:t>マスク）</a:t>
            </a:r>
          </a:p>
          <a:p>
            <a:pPr eaLnBrk="1" hangingPunct="1"/>
            <a:r>
              <a:rPr lang="ja-JP" altLang="en-US" smtClean="0"/>
              <a:t>呼吸数　</a:t>
            </a:r>
            <a:r>
              <a:rPr lang="en-US" altLang="ja-JP" smtClean="0"/>
              <a:t>18</a:t>
            </a:r>
            <a:r>
              <a:rPr lang="ja-JP" altLang="en-US" smtClean="0"/>
              <a:t>　回</a:t>
            </a:r>
            <a:r>
              <a:rPr lang="en-US" altLang="ja-JP" smtClean="0"/>
              <a:t>/min</a:t>
            </a:r>
          </a:p>
          <a:p>
            <a:pPr eaLnBrk="1" hangingPunct="1"/>
            <a:r>
              <a:rPr lang="ja-JP" altLang="en-US" smtClean="0"/>
              <a:t>体温　</a:t>
            </a:r>
            <a:r>
              <a:rPr lang="en-US" altLang="ja-JP" smtClean="0"/>
              <a:t>34.6℃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433637"/>
          </a:xfrm>
        </p:spPr>
        <p:txBody>
          <a:bodyPr/>
          <a:lstStyle/>
          <a:p>
            <a:pPr eaLnBrk="1" hangingPunct="1"/>
            <a:r>
              <a:rPr lang="ja-JP" altLang="en-US" smtClean="0"/>
              <a:t>あまりに情報は少ないですが・・・</a:t>
            </a:r>
            <a:br>
              <a:rPr lang="ja-JP" altLang="en-US" smtClean="0"/>
            </a:br>
            <a:r>
              <a:rPr lang="ja-JP" altLang="en-US" smtClean="0"/>
              <a:t/>
            </a:r>
            <a:br>
              <a:rPr lang="ja-JP" altLang="en-US" smtClean="0"/>
            </a:br>
            <a:r>
              <a:rPr lang="ja-JP" altLang="en-US" smtClean="0"/>
              <a:t>現時点での鑑別は！？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角丸四角形 128"/>
          <p:cNvSpPr>
            <a:spLocks noChangeArrowheads="1"/>
          </p:cNvSpPr>
          <p:nvPr>
            <p:ph type="body" idx="1"/>
          </p:nvPr>
        </p:nvSpPr>
        <p:spPr>
          <a:xfrm>
            <a:off x="468313" y="1557338"/>
            <a:ext cx="8229600" cy="4105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mtClean="0"/>
              <a:t>①</a:t>
            </a:r>
            <a:r>
              <a:rPr lang="ja-JP" altLang="en-US" smtClean="0"/>
              <a:t>頭蓋内病変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②肝性脳症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③低血糖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④アルコール中毒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⑤敗血症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　　　　　　　　　　　　　　　　などなど</a:t>
            </a:r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354137"/>
          </a:xfrm>
        </p:spPr>
        <p:txBody>
          <a:bodyPr/>
          <a:lstStyle/>
          <a:p>
            <a:pPr eaLnBrk="1" hangingPunct="1"/>
            <a:r>
              <a:rPr lang="ja-JP" altLang="en-US" smtClean="0"/>
              <a:t>とりあえず思いついたのは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827088" y="836613"/>
            <a:ext cx="7345362" cy="3384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3" name="Oval 5"/>
          <p:cNvSpPr>
            <a:spLocks noChangeArrowheads="1"/>
          </p:cNvSpPr>
          <p:nvPr/>
        </p:nvSpPr>
        <p:spPr bwMode="auto">
          <a:xfrm>
            <a:off x="1835150" y="4581525"/>
            <a:ext cx="1728788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1908175" y="5516563"/>
            <a:ext cx="863600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1908175" y="6092825"/>
            <a:ext cx="4318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798638" y="1125538"/>
            <a:ext cx="554513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>
                <a:solidFill>
                  <a:srgbClr val="336600"/>
                </a:solidFill>
              </a:rPr>
              <a:t>じゃあ</a:t>
            </a:r>
          </a:p>
          <a:p>
            <a:pPr algn="ctr">
              <a:spcBef>
                <a:spcPct val="50000"/>
              </a:spcBef>
            </a:pPr>
            <a:r>
              <a:rPr lang="ja-JP" altLang="en-US" sz="3200">
                <a:solidFill>
                  <a:srgbClr val="336600"/>
                </a:solidFill>
              </a:rPr>
              <a:t>どんな検査を</a:t>
            </a:r>
          </a:p>
          <a:p>
            <a:pPr algn="ctr">
              <a:spcBef>
                <a:spcPct val="50000"/>
              </a:spcBef>
            </a:pPr>
            <a:r>
              <a:rPr lang="ja-JP" altLang="en-US" sz="3200">
                <a:solidFill>
                  <a:srgbClr val="336600"/>
                </a:solidFill>
              </a:rPr>
              <a:t>どんな順番で</a:t>
            </a:r>
          </a:p>
          <a:p>
            <a:pPr algn="ctr">
              <a:spcBef>
                <a:spcPct val="50000"/>
              </a:spcBef>
            </a:pPr>
            <a:r>
              <a:rPr lang="ja-JP" altLang="en-US" sz="3200">
                <a:solidFill>
                  <a:srgbClr val="336600"/>
                </a:solidFill>
              </a:rPr>
              <a:t>進めていこう？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標準デザイン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948</Words>
  <Application>Microsoft Office PowerPoint</Application>
  <PresentationFormat>画面に合わせる (4:3)</PresentationFormat>
  <Paragraphs>368</Paragraphs>
  <Slides>35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3" baseType="lpstr">
      <vt:lpstr>Arial</vt:lpstr>
      <vt:lpstr>ＭＳ Ｐゴシック</vt:lpstr>
      <vt:lpstr>Calibri</vt:lpstr>
      <vt:lpstr>HGP創英角ﾎﾟｯﾌﾟ体</vt:lpstr>
      <vt:lpstr>Wingdings</vt:lpstr>
      <vt:lpstr>Verdana</vt:lpstr>
      <vt:lpstr>標準デザイン</vt:lpstr>
      <vt:lpstr>Microsoft Excel グラフ</vt:lpstr>
      <vt:lpstr>意識障害の患者が 運ばれてくるぞ～！</vt:lpstr>
      <vt:lpstr>とある10月の平日の朝</vt:lpstr>
      <vt:lpstr>スライド 3</vt:lpstr>
      <vt:lpstr>スライド 4</vt:lpstr>
      <vt:lpstr>そして救急車到着</vt:lpstr>
      <vt:lpstr>来院時現症</vt:lpstr>
      <vt:lpstr>あまりに情報は少ないですが・・・  現時点での鑑別は！？</vt:lpstr>
      <vt:lpstr>とりあえず思いついたのは</vt:lpstr>
      <vt:lpstr>スライド 9</vt:lpstr>
      <vt:lpstr>デキスターの結果：LOW</vt:lpstr>
      <vt:lpstr>スライド 11</vt:lpstr>
      <vt:lpstr>スライド 12</vt:lpstr>
      <vt:lpstr>スライド 13</vt:lpstr>
      <vt:lpstr>スライド 14</vt:lpstr>
      <vt:lpstr>スライド 15</vt:lpstr>
      <vt:lpstr>ということで，CT室へ移動</vt:lpstr>
      <vt:lpstr>スライド 17</vt:lpstr>
      <vt:lpstr>SpO2を観てみると確かに89％の表示 →下顎挙上や酸素流量を上げてみても 　 SpO2は上がらず  と，ここで検査室から電話あり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意識障害の原因</vt:lpstr>
      <vt:lpstr>意識障害の原因　(529例の検討）</vt:lpstr>
      <vt:lpstr>意識障害の原因と収縮期血圧</vt:lpstr>
      <vt:lpstr>スライド 29</vt:lpstr>
      <vt:lpstr>意識障害に対して</vt:lpstr>
      <vt:lpstr>低血糖が見つかっても 安心はできない！</vt:lpstr>
      <vt:lpstr>低血糖のABCDEF</vt:lpstr>
      <vt:lpstr>低血糖の原因　(217例の検討）</vt:lpstr>
      <vt:lpstr>Take　Home　Message</vt:lpstr>
      <vt:lpstr>ご静聴ありがとうございました！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意識障害の患者が 運ばれてくるぞ～！</dc:title>
  <dc:creator>jhhpkarte</dc:creator>
  <cp:lastModifiedBy>ikyokukai</cp:lastModifiedBy>
  <cp:revision>62</cp:revision>
  <dcterms:created xsi:type="dcterms:W3CDTF">2012-01-21T01:06:59Z</dcterms:created>
  <dcterms:modified xsi:type="dcterms:W3CDTF">2012-02-11T04:36:21Z</dcterms:modified>
</cp:coreProperties>
</file>