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314" r:id="rId3"/>
    <p:sldId id="313" r:id="rId4"/>
    <p:sldId id="301" r:id="rId5"/>
    <p:sldId id="257" r:id="rId6"/>
    <p:sldId id="302" r:id="rId7"/>
    <p:sldId id="280" r:id="rId8"/>
    <p:sldId id="258" r:id="rId9"/>
    <p:sldId id="259" r:id="rId10"/>
    <p:sldId id="266" r:id="rId11"/>
    <p:sldId id="320" r:id="rId12"/>
    <p:sldId id="268" r:id="rId13"/>
    <p:sldId id="260" r:id="rId14"/>
    <p:sldId id="261" r:id="rId15"/>
    <p:sldId id="267" r:id="rId16"/>
    <p:sldId id="264" r:id="rId17"/>
    <p:sldId id="328" r:id="rId18"/>
    <p:sldId id="321" r:id="rId19"/>
    <p:sldId id="310" r:id="rId20"/>
    <p:sldId id="269" r:id="rId21"/>
    <p:sldId id="263" r:id="rId22"/>
    <p:sldId id="312" r:id="rId23"/>
    <p:sldId id="303" r:id="rId24"/>
    <p:sldId id="271" r:id="rId25"/>
    <p:sldId id="323" r:id="rId26"/>
    <p:sldId id="326" r:id="rId27"/>
    <p:sldId id="322" r:id="rId28"/>
    <p:sldId id="319" r:id="rId29"/>
    <p:sldId id="318" r:id="rId30"/>
    <p:sldId id="277" r:id="rId31"/>
    <p:sldId id="300" r:id="rId32"/>
    <p:sldId id="284" r:id="rId33"/>
    <p:sldId id="288" r:id="rId34"/>
    <p:sldId id="299" r:id="rId35"/>
    <p:sldId id="315" r:id="rId36"/>
    <p:sldId id="316" r:id="rId37"/>
    <p:sldId id="295" r:id="rId38"/>
    <p:sldId id="278" r:id="rId39"/>
    <p:sldId id="296" r:id="rId40"/>
    <p:sldId id="305" r:id="rId41"/>
    <p:sldId id="306" r:id="rId42"/>
    <p:sldId id="317" r:id="rId43"/>
    <p:sldId id="274" r:id="rId44"/>
    <p:sldId id="327" r:id="rId45"/>
    <p:sldId id="275" r:id="rId46"/>
    <p:sldId id="276" r:id="rId4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62" autoAdjust="0"/>
    <p:restoredTop sz="94660"/>
  </p:normalViewPr>
  <p:slideViewPr>
    <p:cSldViewPr>
      <p:cViewPr>
        <p:scale>
          <a:sx n="50" d="100"/>
          <a:sy n="50" d="100"/>
        </p:scale>
        <p:origin x="-1602" y="-11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9A6D88-6309-4C9F-B715-E1C84A69EC6F}" type="datetimeFigureOut">
              <a:rPr kumimoji="1" lang="ja-JP" altLang="en-US" smtClean="0"/>
              <a:pPr/>
              <a:t>2011/11/7</a:t>
            </a:fld>
            <a:endParaRPr kumimoji="1"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8C17B99-2604-48DB-A2FA-6BD5811C924B}" type="slidenum">
              <a:rPr kumimoji="1" lang="ja-JP" altLang="en-US" smtClean="0"/>
              <a:pPr/>
              <a:t>&lt;#&gt;</a:t>
            </a:fld>
            <a:endParaRPr kumimoji="1" lang="ja-JP" altLang="en-US"/>
          </a:p>
        </p:txBody>
      </p:sp>
    </p:spTree>
    <p:extLst>
      <p:ext uri="{BB962C8B-B14F-4D97-AF65-F5344CB8AC3E}">
        <p14:creationId xmlns:p14="http://schemas.microsoft.com/office/powerpoint/2010/main" xmlns="" val="40635732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82D7AF-622D-4B27-8DD5-F30A9F66AE99}" type="datetimeFigureOut">
              <a:rPr kumimoji="1" lang="ja-JP" altLang="en-US" smtClean="0"/>
              <a:pPr/>
              <a:t>2011/11/7</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656347-DB32-4D63-8982-AA7262F483E0}" type="slidenum">
              <a:rPr kumimoji="1" lang="ja-JP" altLang="en-US" smtClean="0"/>
              <a:pPr/>
              <a:t>&lt;#&gt;</a:t>
            </a:fld>
            <a:endParaRPr kumimoji="1" lang="ja-JP" altLang="en-US"/>
          </a:p>
        </p:txBody>
      </p:sp>
    </p:spTree>
    <p:extLst>
      <p:ext uri="{BB962C8B-B14F-4D97-AF65-F5344CB8AC3E}">
        <p14:creationId xmlns:p14="http://schemas.microsoft.com/office/powerpoint/2010/main" xmlns="" val="429136650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3656347-DB32-4D63-8982-AA7262F483E0}"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sz="1200" b="1" dirty="0" smtClean="0">
                <a:solidFill>
                  <a:srgbClr val="FF0000"/>
                </a:solidFill>
              </a:rPr>
              <a:t>点状出血と言ってしまうと、間違った方に引っ張ることになるので、言葉で「周囲より赤くなった領域」程度にしておきましょう。線条出血も、爪に「出血性病変」程度にとどめておきましょうか</a:t>
            </a:r>
            <a:r>
              <a:rPr lang="ja-JP" altLang="en-US" sz="1200" b="1" dirty="0" err="1" smtClean="0">
                <a:solidFill>
                  <a:srgbClr val="FF0000"/>
                </a:solidFill>
              </a:rPr>
              <a:t>。。</a:t>
            </a:r>
            <a:r>
              <a:rPr lang="ja-JP" altLang="en-US" sz="1200" b="1" dirty="0" smtClean="0">
                <a:solidFill>
                  <a:srgbClr val="FF0000"/>
                </a:solidFill>
              </a:rPr>
              <a:t>その意味で、下くちびるの</a:t>
            </a:r>
            <a:r>
              <a:rPr lang="en-US" altLang="ja-JP" sz="1200" b="1" dirty="0" err="1" smtClean="0">
                <a:solidFill>
                  <a:srgbClr val="FF0000"/>
                </a:solidFill>
              </a:rPr>
              <a:t>telangiectasia</a:t>
            </a:r>
            <a:r>
              <a:rPr lang="ja-JP" altLang="en-US" sz="1200" b="1" dirty="0" smtClean="0">
                <a:solidFill>
                  <a:srgbClr val="FF0000"/>
                </a:solidFill>
              </a:rPr>
              <a:t>も出しました。手の写真もその他の</a:t>
            </a:r>
            <a:r>
              <a:rPr lang="en-US" altLang="ja-JP" sz="1200" b="1" dirty="0" err="1" smtClean="0">
                <a:solidFill>
                  <a:srgbClr val="FF0000"/>
                </a:solidFill>
              </a:rPr>
              <a:t>telangiectasia</a:t>
            </a:r>
            <a:r>
              <a:rPr lang="ja-JP" altLang="en-US" sz="1200" b="1" dirty="0" smtClean="0">
                <a:solidFill>
                  <a:srgbClr val="FF0000"/>
                </a:solidFill>
              </a:rPr>
              <a:t>も分かるものに変えました。</a:t>
            </a:r>
          </a:p>
        </p:txBody>
      </p:sp>
      <p:sp>
        <p:nvSpPr>
          <p:cNvPr id="4" name="スライド番号プレースホルダ 3"/>
          <p:cNvSpPr>
            <a:spLocks noGrp="1"/>
          </p:cNvSpPr>
          <p:nvPr>
            <p:ph type="sldNum" sz="quarter" idx="10"/>
          </p:nvPr>
        </p:nvSpPr>
        <p:spPr/>
        <p:txBody>
          <a:bodyPr/>
          <a:lstStyle/>
          <a:p>
            <a:fld id="{A3656347-DB32-4D63-8982-AA7262F483E0}"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err="1" smtClean="0"/>
              <a:t>、</a:t>
            </a:r>
            <a:endParaRPr kumimoji="1" lang="ja-JP" altLang="en-US" dirty="0"/>
          </a:p>
        </p:txBody>
      </p:sp>
      <p:sp>
        <p:nvSpPr>
          <p:cNvPr id="4" name="スライド番号プレースホルダ 3"/>
          <p:cNvSpPr>
            <a:spLocks noGrp="1"/>
          </p:cNvSpPr>
          <p:nvPr>
            <p:ph type="sldNum" sz="quarter" idx="10"/>
          </p:nvPr>
        </p:nvSpPr>
        <p:spPr/>
        <p:txBody>
          <a:bodyPr/>
          <a:lstStyle/>
          <a:p>
            <a:fld id="{A3656347-DB32-4D63-8982-AA7262F483E0}"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8435"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6388"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C7BCC9-98F4-4CB5-A2DE-F9F7EE804852}" type="slidenum">
              <a:rPr lang="ja-JP" altLang="en-US" smtClean="0"/>
              <a:pPr fontAlgn="base">
                <a:spcBef>
                  <a:spcPct val="0"/>
                </a:spcBef>
                <a:spcAft>
                  <a:spcPct val="0"/>
                </a:spcAft>
                <a:defRPr/>
              </a:pPr>
              <a:t>12</a:t>
            </a:fld>
            <a:endParaRPr lang="ja-JP"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3656347-DB32-4D63-8982-AA7262F483E0}" type="slidenum">
              <a:rPr kumimoji="1" lang="ja-JP" altLang="en-US" smtClean="0"/>
              <a:pPr/>
              <a:t>13</a:t>
            </a:fld>
            <a:endParaRPr kumimoji="1" lang="ja-JP" altLang="en-US"/>
          </a:p>
        </p:txBody>
      </p:sp>
    </p:spTree>
    <p:extLst>
      <p:ext uri="{BB962C8B-B14F-4D97-AF65-F5344CB8AC3E}">
        <p14:creationId xmlns:p14="http://schemas.microsoft.com/office/powerpoint/2010/main" xmlns="" val="2250611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3656347-DB32-4D63-8982-AA7262F483E0}" type="slidenum">
              <a:rPr kumimoji="1" lang="ja-JP" altLang="en-US" smtClean="0"/>
              <a:pPr/>
              <a:t>14</a:t>
            </a:fld>
            <a:endParaRPr kumimoji="1" lang="ja-JP" altLang="en-US"/>
          </a:p>
        </p:txBody>
      </p:sp>
    </p:spTree>
    <p:extLst>
      <p:ext uri="{BB962C8B-B14F-4D97-AF65-F5344CB8AC3E}">
        <p14:creationId xmlns:p14="http://schemas.microsoft.com/office/powerpoint/2010/main" xmlns="" val="3405023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3656347-DB32-4D63-8982-AA7262F483E0}" type="slidenum">
              <a:rPr kumimoji="1" lang="ja-JP" altLang="en-US" smtClean="0"/>
              <a:pPr/>
              <a:t>15</a:t>
            </a:fld>
            <a:endParaRPr kumimoji="1" lang="ja-JP" altLang="en-US"/>
          </a:p>
        </p:txBody>
      </p:sp>
    </p:spTree>
    <p:extLst>
      <p:ext uri="{BB962C8B-B14F-4D97-AF65-F5344CB8AC3E}">
        <p14:creationId xmlns:p14="http://schemas.microsoft.com/office/powerpoint/2010/main" xmlns="" val="1065884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TTE</a:t>
            </a:r>
            <a:r>
              <a:rPr kumimoji="1" lang="ja-JP" altLang="en-US" dirty="0" smtClean="0"/>
              <a:t>で</a:t>
            </a:r>
            <a:r>
              <a:rPr kumimoji="1" lang="en-US" altLang="ja-JP" dirty="0" smtClean="0">
                <a:solidFill>
                  <a:srgbClr val="FF0000"/>
                </a:solidFill>
                <a:latin typeface="Arial Unicode MS" pitchFamily="50" charset="-128"/>
                <a:ea typeface="Arial Unicode MS" pitchFamily="50" charset="-128"/>
                <a:cs typeface="Arial Unicode MS" pitchFamily="50" charset="-128"/>
              </a:rPr>
              <a:t>vegetation</a:t>
            </a:r>
            <a:r>
              <a:rPr kumimoji="1" lang="ja-JP" altLang="en-US" dirty="0" smtClean="0">
                <a:solidFill>
                  <a:srgbClr val="FF0000"/>
                </a:solidFill>
              </a:rPr>
              <a:t>なし！！</a:t>
            </a:r>
            <a:endParaRPr kumimoji="1" lang="en-US" altLang="ja-JP" dirty="0" smtClean="0">
              <a:solidFill>
                <a:srgbClr val="FF0000"/>
              </a:solidFill>
            </a:endParaRPr>
          </a:p>
        </p:txBody>
      </p:sp>
      <p:sp>
        <p:nvSpPr>
          <p:cNvPr id="4" name="スライド番号プレースホルダ 3"/>
          <p:cNvSpPr>
            <a:spLocks noGrp="1"/>
          </p:cNvSpPr>
          <p:nvPr>
            <p:ph type="sldNum" sz="quarter" idx="10"/>
          </p:nvPr>
        </p:nvSpPr>
        <p:spPr/>
        <p:txBody>
          <a:bodyPr/>
          <a:lstStyle/>
          <a:p>
            <a:fld id="{A3656347-DB32-4D63-8982-AA7262F483E0}"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3656347-DB32-4D63-8982-AA7262F483E0}" type="slidenum">
              <a:rPr kumimoji="1" lang="ja-JP" altLang="en-US" smtClean="0"/>
              <a:pPr/>
              <a:t>18</a:t>
            </a:fld>
            <a:endParaRPr kumimoji="1" lang="ja-JP" altLang="en-US"/>
          </a:p>
        </p:txBody>
      </p:sp>
    </p:spTree>
    <p:extLst>
      <p:ext uri="{BB962C8B-B14F-4D97-AF65-F5344CB8AC3E}">
        <p14:creationId xmlns:p14="http://schemas.microsoft.com/office/powerpoint/2010/main" xmlns="" val="3944491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3656347-DB32-4D63-8982-AA7262F483E0}" type="slidenum">
              <a:rPr kumimoji="1" lang="ja-JP" altLang="en-US" smtClean="0"/>
              <a:pPr/>
              <a:t>19</a:t>
            </a:fld>
            <a:endParaRPr kumimoji="1" lang="ja-JP" altLang="en-US"/>
          </a:p>
        </p:txBody>
      </p:sp>
    </p:spTree>
    <p:extLst>
      <p:ext uri="{BB962C8B-B14F-4D97-AF65-F5344CB8AC3E}">
        <p14:creationId xmlns:p14="http://schemas.microsoft.com/office/powerpoint/2010/main" xmlns="" val="3033264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右胸鎖関節</a:t>
            </a:r>
            <a:r>
              <a:rPr lang="ja-JP" altLang="en-US" dirty="0" err="1" smtClean="0"/>
              <a:t>びらん</a:t>
            </a:r>
            <a:r>
              <a:rPr kumimoji="1" lang="ja-JP" altLang="en-US" dirty="0" err="1" smtClean="0"/>
              <a:t>、</a:t>
            </a:r>
            <a:r>
              <a:rPr kumimoji="1" lang="ja-JP" altLang="en-US" dirty="0" smtClean="0"/>
              <a:t>関節腔を中心とする</a:t>
            </a:r>
            <a:r>
              <a:rPr kumimoji="1" lang="en-US" altLang="ja-JP" dirty="0" smtClean="0"/>
              <a:t>low density area</a:t>
            </a:r>
            <a:r>
              <a:rPr kumimoji="1" lang="ja-JP" altLang="en-US" dirty="0" err="1" smtClean="0"/>
              <a:t>、</a:t>
            </a:r>
            <a:r>
              <a:rPr kumimoji="1" lang="ja-JP" altLang="en-US" dirty="0" smtClean="0"/>
              <a:t>周囲に造影効果あり</a:t>
            </a:r>
            <a:endParaRPr kumimoji="1" lang="en-US" altLang="ja-JP" dirty="0" smtClean="0"/>
          </a:p>
          <a:p>
            <a:r>
              <a:rPr lang="en-US" altLang="ja-JP" dirty="0" smtClean="0"/>
              <a:t>L3/4</a:t>
            </a:r>
            <a:r>
              <a:rPr lang="ja-JP" altLang="en-US" dirty="0" smtClean="0"/>
              <a:t>レベルに椎体関節周辺に造影効果</a:t>
            </a:r>
            <a:endParaRPr lang="en-US" altLang="ja-JP" dirty="0" smtClean="0"/>
          </a:p>
          <a:p>
            <a:r>
              <a:rPr kumimoji="1" lang="ja-JP" altLang="en-US" dirty="0" smtClean="0"/>
              <a:t>硬膜周辺にリング状造影効果</a:t>
            </a:r>
            <a:endParaRPr kumimoji="1" lang="en-US" altLang="ja-JP" dirty="0" smtClean="0"/>
          </a:p>
          <a:p>
            <a:r>
              <a:rPr kumimoji="1" lang="ja-JP" altLang="en-US" dirty="0" smtClean="0"/>
              <a:t>左膝関節</a:t>
            </a:r>
            <a:r>
              <a:rPr kumimoji="1" lang="en-US" altLang="ja-JP" dirty="0" smtClean="0"/>
              <a:t>effusion</a:t>
            </a:r>
            <a:r>
              <a:rPr kumimoji="1" lang="ja-JP" altLang="en-US" dirty="0" smtClean="0"/>
              <a:t>少量</a:t>
            </a:r>
            <a:endParaRPr kumimoji="1" lang="en-US" altLang="ja-JP" dirty="0" smtClean="0"/>
          </a:p>
          <a:p>
            <a:r>
              <a:rPr lang="ja-JP" altLang="en-US" dirty="0" smtClean="0"/>
              <a:t>その他膿瘍形成</a:t>
            </a:r>
            <a:r>
              <a:rPr lang="en-US" altLang="ja-JP" dirty="0" smtClean="0"/>
              <a:t>/</a:t>
            </a:r>
            <a:r>
              <a:rPr lang="ja-JP" altLang="en-US" dirty="0" smtClean="0"/>
              <a:t>塞栓症状なし</a:t>
            </a:r>
            <a:endParaRPr kumimoji="1" lang="ja-JP" altLang="en-US" dirty="0"/>
          </a:p>
        </p:txBody>
      </p:sp>
      <p:sp>
        <p:nvSpPr>
          <p:cNvPr id="4" name="スライド番号プレースホルダ 3"/>
          <p:cNvSpPr>
            <a:spLocks noGrp="1"/>
          </p:cNvSpPr>
          <p:nvPr>
            <p:ph type="sldNum" sz="quarter" idx="10"/>
          </p:nvPr>
        </p:nvSpPr>
        <p:spPr/>
        <p:txBody>
          <a:bodyPr/>
          <a:lstStyle/>
          <a:p>
            <a:fld id="{A3656347-DB32-4D63-8982-AA7262F483E0}" type="slidenum">
              <a:rPr kumimoji="1" lang="ja-JP" altLang="en-US" smtClean="0"/>
              <a:pPr/>
              <a:t>20</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3656347-DB32-4D63-8982-AA7262F483E0}" type="slidenum">
              <a:rPr kumimoji="1" lang="ja-JP" altLang="en-US" smtClean="0"/>
              <a:pPr/>
              <a:t>2</a:t>
            </a:fld>
            <a:endParaRPr kumimoji="1" lang="ja-JP" altLang="en-US"/>
          </a:p>
        </p:txBody>
      </p:sp>
    </p:spTree>
    <p:extLst>
      <p:ext uri="{BB962C8B-B14F-4D97-AF65-F5344CB8AC3E}">
        <p14:creationId xmlns:p14="http://schemas.microsoft.com/office/powerpoint/2010/main" xmlns="" val="2689719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L</a:t>
            </a:r>
            <a:r>
              <a:rPr lang="en-US" altLang="ja-JP" dirty="0" smtClean="0"/>
              <a:t>3/4</a:t>
            </a:r>
            <a:r>
              <a:rPr lang="ja-JP" altLang="en-US" dirty="0" smtClean="0"/>
              <a:t>前方すべり、</a:t>
            </a:r>
            <a:r>
              <a:rPr lang="en-US" altLang="ja-JP" dirty="0" smtClean="0"/>
              <a:t>L3</a:t>
            </a:r>
            <a:r>
              <a:rPr lang="ja-JP" altLang="en-US" dirty="0" smtClean="0"/>
              <a:t>椎体下部</a:t>
            </a:r>
            <a:r>
              <a:rPr lang="en-US" altLang="ja-JP" dirty="0" smtClean="0"/>
              <a:t>-L4</a:t>
            </a:r>
            <a:r>
              <a:rPr lang="ja-JP" altLang="en-US" dirty="0" smtClean="0"/>
              <a:t>椎体上部にかけて不整</a:t>
            </a:r>
            <a:endParaRPr lang="en-US" altLang="ja-JP" dirty="0" smtClean="0"/>
          </a:p>
          <a:p>
            <a:r>
              <a:rPr kumimoji="1" lang="en-US" altLang="ja-JP" dirty="0" smtClean="0"/>
              <a:t>L3/4</a:t>
            </a:r>
            <a:r>
              <a:rPr kumimoji="1" lang="ja-JP" altLang="en-US" dirty="0" err="1" smtClean="0"/>
              <a:t>の硬</a:t>
            </a:r>
            <a:r>
              <a:rPr kumimoji="1" lang="ja-JP" altLang="en-US" dirty="0" smtClean="0"/>
              <a:t>膜にリング状濃染する病変</a:t>
            </a:r>
          </a:p>
        </p:txBody>
      </p:sp>
      <p:sp>
        <p:nvSpPr>
          <p:cNvPr id="4" name="スライド番号プレースホルダ 3"/>
          <p:cNvSpPr>
            <a:spLocks noGrp="1"/>
          </p:cNvSpPr>
          <p:nvPr>
            <p:ph type="sldNum" sz="quarter" idx="10"/>
          </p:nvPr>
        </p:nvSpPr>
        <p:spPr/>
        <p:txBody>
          <a:bodyPr/>
          <a:lstStyle/>
          <a:p>
            <a:fld id="{A3656347-DB32-4D63-8982-AA7262F483E0}" type="slidenum">
              <a:rPr kumimoji="1" lang="ja-JP" altLang="en-US" smtClean="0"/>
              <a:pPr/>
              <a:t>21</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3656347-DB32-4D63-8982-AA7262F483E0}" type="slidenum">
              <a:rPr kumimoji="1" lang="ja-JP" altLang="en-US" smtClean="0"/>
              <a:pPr/>
              <a:t>22</a:t>
            </a:fld>
            <a:endParaRPr kumimoji="1" lang="ja-JP" altLang="en-US"/>
          </a:p>
        </p:txBody>
      </p:sp>
    </p:spTree>
    <p:extLst>
      <p:ext uri="{BB962C8B-B14F-4D97-AF65-F5344CB8AC3E}">
        <p14:creationId xmlns:p14="http://schemas.microsoft.com/office/powerpoint/2010/main" xmlns="" val="1230597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3656347-DB32-4D63-8982-AA7262F483E0}" type="slidenum">
              <a:rPr kumimoji="1" lang="ja-JP" altLang="en-US" smtClean="0"/>
              <a:pPr/>
              <a:t>23</a:t>
            </a:fld>
            <a:endParaRPr kumimoji="1" lang="ja-JP" altLang="en-US"/>
          </a:p>
        </p:txBody>
      </p:sp>
    </p:spTree>
    <p:extLst>
      <p:ext uri="{BB962C8B-B14F-4D97-AF65-F5344CB8AC3E}">
        <p14:creationId xmlns:p14="http://schemas.microsoft.com/office/powerpoint/2010/main" xmlns="" val="1340342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3656347-DB32-4D63-8982-AA7262F483E0}" type="slidenum">
              <a:rPr kumimoji="1" lang="ja-JP" altLang="en-US" smtClean="0"/>
              <a:pPr/>
              <a:t>24</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7A7315-9EC9-403C-AD96-9F1A16295E37}" type="slidenum">
              <a:rPr lang="en-US" altLang="ja-JP"/>
              <a:pPr/>
              <a:t>25</a:t>
            </a:fld>
            <a:endParaRPr lang="en-US" altLang="ja-JP"/>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r>
              <a:rPr lang="ja-JP" altLang="en-US" dirty="0" err="1"/>
              <a:t>がいの</a:t>
            </a:r>
            <a:r>
              <a:rPr lang="en-US" altLang="ja-JP" dirty="0"/>
              <a:t>Al/.</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7A7315-9EC9-403C-AD96-9F1A16295E37}" type="slidenum">
              <a:rPr lang="en-US" altLang="ja-JP"/>
              <a:pPr/>
              <a:t>26</a:t>
            </a:fld>
            <a:endParaRPr lang="en-US" altLang="ja-JP"/>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r>
              <a:rPr lang="en-US" altLang="ja-JP" i="1" dirty="0" err="1" smtClean="0"/>
              <a:t>C</a:t>
            </a:r>
            <a:r>
              <a:rPr lang="en-US" altLang="ja-JP" dirty="0" err="1" smtClean="0"/>
              <a:t>alcinosis</a:t>
            </a:r>
            <a:r>
              <a:rPr lang="en-US" altLang="ja-JP" dirty="0" smtClean="0"/>
              <a:t> cutis</a:t>
            </a:r>
            <a:r>
              <a:rPr lang="ja-JP" altLang="en-US" dirty="0" smtClean="0"/>
              <a:t>：皮膚石灰沈着症，</a:t>
            </a:r>
            <a:r>
              <a:rPr lang="en-US" altLang="ja-JP" i="1" dirty="0" err="1" smtClean="0"/>
              <a:t>R</a:t>
            </a:r>
            <a:r>
              <a:rPr lang="en-US" altLang="ja-JP" dirty="0" err="1" smtClean="0"/>
              <a:t>aynaud's</a:t>
            </a:r>
            <a:r>
              <a:rPr lang="en-US" altLang="ja-JP" dirty="0" smtClean="0"/>
              <a:t> phenomenon</a:t>
            </a:r>
            <a:r>
              <a:rPr lang="ja-JP" altLang="en-US" dirty="0" smtClean="0"/>
              <a:t>：レイノー現象，</a:t>
            </a:r>
            <a:r>
              <a:rPr lang="en-US" altLang="ja-JP" i="1" dirty="0" smtClean="0"/>
              <a:t>E</a:t>
            </a:r>
            <a:r>
              <a:rPr lang="en-US" altLang="ja-JP" dirty="0" smtClean="0"/>
              <a:t>sophageal </a:t>
            </a:r>
            <a:r>
              <a:rPr lang="en-US" altLang="ja-JP" dirty="0" err="1" smtClean="0"/>
              <a:t>dysmotility</a:t>
            </a:r>
            <a:r>
              <a:rPr lang="ja-JP" altLang="en-US" dirty="0" smtClean="0"/>
              <a:t>：食道運動障害，</a:t>
            </a:r>
            <a:r>
              <a:rPr lang="en-US" altLang="ja-JP" i="1" dirty="0" err="1" smtClean="0"/>
              <a:t>S</a:t>
            </a:r>
            <a:r>
              <a:rPr lang="en-US" altLang="ja-JP" dirty="0" err="1" smtClean="0"/>
              <a:t>clerodactyly</a:t>
            </a:r>
            <a:r>
              <a:rPr lang="ja-JP" altLang="en-US" dirty="0" smtClean="0"/>
              <a:t>：強指症，</a:t>
            </a:r>
            <a:r>
              <a:rPr lang="en-US" altLang="ja-JP" i="1" dirty="0" err="1" smtClean="0"/>
              <a:t>T</a:t>
            </a:r>
            <a:r>
              <a:rPr lang="en-US" altLang="ja-JP" dirty="0" err="1" smtClean="0"/>
              <a:t>elangiectasias</a:t>
            </a:r>
            <a:r>
              <a:rPr lang="ja-JP" altLang="en-US" dirty="0" smtClean="0"/>
              <a:t>：毛細血管拡張症</a:t>
            </a:r>
            <a:endParaRPr lang="en-US" altLang="ja-JP"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3656347-DB32-4D63-8982-AA7262F483E0}" type="slidenum">
              <a:rPr kumimoji="1" lang="ja-JP" altLang="en-US" smtClean="0"/>
              <a:pPr/>
              <a:t>27</a:t>
            </a:fld>
            <a:endParaRPr kumimoji="1" lang="ja-JP" altLang="en-US"/>
          </a:p>
        </p:txBody>
      </p:sp>
    </p:spTree>
    <p:extLst>
      <p:ext uri="{BB962C8B-B14F-4D97-AF65-F5344CB8AC3E}">
        <p14:creationId xmlns:p14="http://schemas.microsoft.com/office/powerpoint/2010/main" xmlns="" val="19626749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3656347-DB32-4D63-8982-AA7262F483E0}" type="slidenum">
              <a:rPr kumimoji="1" lang="ja-JP" altLang="en-US" smtClean="0"/>
              <a:pPr/>
              <a:t>28</a:t>
            </a:fld>
            <a:endParaRPr kumimoji="1" lang="ja-JP" altLang="en-US"/>
          </a:p>
        </p:txBody>
      </p:sp>
    </p:spTree>
    <p:extLst>
      <p:ext uri="{BB962C8B-B14F-4D97-AF65-F5344CB8AC3E}">
        <p14:creationId xmlns:p14="http://schemas.microsoft.com/office/powerpoint/2010/main" xmlns="" val="1151147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3656347-DB32-4D63-8982-AA7262F483E0}" type="slidenum">
              <a:rPr kumimoji="1" lang="ja-JP" altLang="en-US" smtClean="0"/>
              <a:pPr/>
              <a:t>29</a:t>
            </a:fld>
            <a:endParaRPr kumimoji="1" lang="ja-JP" altLang="en-US"/>
          </a:p>
        </p:txBody>
      </p:sp>
    </p:spTree>
    <p:extLst>
      <p:ext uri="{BB962C8B-B14F-4D97-AF65-F5344CB8AC3E}">
        <p14:creationId xmlns:p14="http://schemas.microsoft.com/office/powerpoint/2010/main" xmlns="" val="3500741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3656347-DB32-4D63-8982-AA7262F483E0}" type="slidenum">
              <a:rPr kumimoji="1" lang="ja-JP" altLang="en-US" smtClean="0"/>
              <a:pPr/>
              <a:t>30</a:t>
            </a:fld>
            <a:endParaRPr kumimoji="1" lang="ja-JP" altLang="en-US"/>
          </a:p>
        </p:txBody>
      </p:sp>
    </p:spTree>
    <p:extLst>
      <p:ext uri="{BB962C8B-B14F-4D97-AF65-F5344CB8AC3E}">
        <p14:creationId xmlns:p14="http://schemas.microsoft.com/office/powerpoint/2010/main" xmlns="" val="3309910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3656347-DB32-4D63-8982-AA7262F483E0}" type="slidenum">
              <a:rPr kumimoji="1" lang="ja-JP" altLang="en-US" smtClean="0"/>
              <a:pPr/>
              <a:t>3</a:t>
            </a:fld>
            <a:endParaRPr kumimoji="1" lang="ja-JP" altLang="en-US"/>
          </a:p>
        </p:txBody>
      </p:sp>
    </p:spTree>
    <p:extLst>
      <p:ext uri="{BB962C8B-B14F-4D97-AF65-F5344CB8AC3E}">
        <p14:creationId xmlns:p14="http://schemas.microsoft.com/office/powerpoint/2010/main" xmlns="" val="15527995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3656347-DB32-4D63-8982-AA7262F483E0}" type="slidenum">
              <a:rPr kumimoji="1" lang="ja-JP" altLang="en-US" smtClean="0"/>
              <a:pPr/>
              <a:t>31</a:t>
            </a:fld>
            <a:endParaRPr kumimoji="1" lang="ja-JP" altLang="en-US"/>
          </a:p>
        </p:txBody>
      </p:sp>
    </p:spTree>
    <p:extLst>
      <p:ext uri="{BB962C8B-B14F-4D97-AF65-F5344CB8AC3E}">
        <p14:creationId xmlns:p14="http://schemas.microsoft.com/office/powerpoint/2010/main" xmlns="" val="23368133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3656347-DB32-4D63-8982-AA7262F483E0}" type="slidenum">
              <a:rPr kumimoji="1" lang="ja-JP" altLang="en-US" smtClean="0"/>
              <a:pPr/>
              <a:t>32</a:t>
            </a:fld>
            <a:endParaRPr kumimoji="1" lang="ja-JP" altLang="en-US"/>
          </a:p>
        </p:txBody>
      </p:sp>
    </p:spTree>
    <p:extLst>
      <p:ext uri="{BB962C8B-B14F-4D97-AF65-F5344CB8AC3E}">
        <p14:creationId xmlns:p14="http://schemas.microsoft.com/office/powerpoint/2010/main" xmlns="" val="29426875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HACEK* </a:t>
            </a:r>
            <a:r>
              <a:rPr lang="ja-JP" altLang="en-US" dirty="0" smtClean="0"/>
              <a:t>： </a:t>
            </a:r>
            <a:r>
              <a:rPr lang="en-US" altLang="ja-JP" dirty="0" err="1" smtClean="0"/>
              <a:t>Haemophilus</a:t>
            </a:r>
            <a:r>
              <a:rPr lang="en-US" altLang="ja-JP" dirty="0" smtClean="0"/>
              <a:t> species, </a:t>
            </a:r>
            <a:r>
              <a:rPr lang="en-US" altLang="ja-JP" dirty="0" err="1" smtClean="0"/>
              <a:t>Aggregatibacter</a:t>
            </a:r>
            <a:r>
              <a:rPr lang="en-US" altLang="ja-JP" dirty="0" smtClean="0"/>
              <a:t> </a:t>
            </a:r>
            <a:r>
              <a:rPr lang="en-US" altLang="ja-JP" dirty="0" err="1" smtClean="0"/>
              <a:t>actinomycetemcomitans</a:t>
            </a:r>
            <a:r>
              <a:rPr lang="en-US" altLang="ja-JP" dirty="0" smtClean="0"/>
              <a:t>, </a:t>
            </a:r>
            <a:r>
              <a:rPr lang="en-US" altLang="ja-JP" dirty="0" err="1" smtClean="0"/>
              <a:t>Cardiobacterium</a:t>
            </a:r>
            <a:endParaRPr lang="en-US" altLang="ja-JP" dirty="0" smtClean="0"/>
          </a:p>
          <a:p>
            <a:r>
              <a:rPr lang="en-US" altLang="ja-JP" dirty="0" err="1" smtClean="0"/>
              <a:t>hominis</a:t>
            </a:r>
            <a:r>
              <a:rPr lang="en-US" altLang="ja-JP" dirty="0" smtClean="0"/>
              <a:t>, </a:t>
            </a:r>
            <a:r>
              <a:rPr lang="en-US" altLang="ja-JP" dirty="0" err="1" smtClean="0"/>
              <a:t>Eikenella</a:t>
            </a:r>
            <a:r>
              <a:rPr lang="en-US" altLang="ja-JP" dirty="0" smtClean="0"/>
              <a:t> </a:t>
            </a:r>
            <a:r>
              <a:rPr lang="en-US" altLang="ja-JP" dirty="0" err="1" smtClean="0"/>
              <a:t>corrodens</a:t>
            </a:r>
            <a:r>
              <a:rPr lang="en-US" altLang="ja-JP" dirty="0" smtClean="0"/>
              <a:t>, </a:t>
            </a:r>
            <a:r>
              <a:rPr lang="en-US" altLang="ja-JP" dirty="0" err="1" smtClean="0"/>
              <a:t>Kingella</a:t>
            </a:r>
            <a:r>
              <a:rPr lang="en-US" altLang="ja-JP" dirty="0" smtClean="0"/>
              <a:t> species</a:t>
            </a:r>
            <a:endParaRPr kumimoji="1" lang="ja-JP" altLang="en-US"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A3656347-DB32-4D63-8982-AA7262F483E0}" type="slidenum">
              <a:rPr kumimoji="1" lang="ja-JP" altLang="en-US" smtClean="0"/>
              <a:pPr/>
              <a:t>33</a:t>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3656347-DB32-4D63-8982-AA7262F483E0}" type="slidenum">
              <a:rPr kumimoji="1" lang="ja-JP" altLang="en-US" smtClean="0"/>
              <a:pPr/>
              <a:t>34</a:t>
            </a:fld>
            <a:endParaRPr kumimoji="1" lang="ja-JP" altLang="en-US"/>
          </a:p>
        </p:txBody>
      </p:sp>
    </p:spTree>
    <p:extLst>
      <p:ext uri="{BB962C8B-B14F-4D97-AF65-F5344CB8AC3E}">
        <p14:creationId xmlns:p14="http://schemas.microsoft.com/office/powerpoint/2010/main" xmlns="" val="9977898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IE</a:t>
            </a:r>
            <a:r>
              <a:rPr lang="ja-JP" altLang="en-US" dirty="0" smtClean="0"/>
              <a:t>合併を示唆する要素</a:t>
            </a:r>
            <a:endParaRPr lang="en-US" altLang="ja-JP" dirty="0" smtClean="0"/>
          </a:p>
          <a:p>
            <a:pPr>
              <a:buNone/>
            </a:pPr>
            <a:r>
              <a:rPr kumimoji="1" lang="ja-JP" altLang="en-US" dirty="0" smtClean="0"/>
              <a:t>①市中感染②原発不明③転移性病変なし④カテ抜去後</a:t>
            </a:r>
            <a:r>
              <a:rPr kumimoji="1" lang="en-US" altLang="ja-JP" dirty="0" smtClean="0"/>
              <a:t>3</a:t>
            </a:r>
            <a:r>
              <a:rPr kumimoji="1" lang="ja-JP" altLang="en-US" dirty="0" smtClean="0"/>
              <a:t>日</a:t>
            </a:r>
            <a:r>
              <a:rPr lang="ja-JP" altLang="en-US" dirty="0" smtClean="0"/>
              <a:t>経過しても菌血症や発熱が改善しない</a:t>
            </a:r>
            <a:endParaRPr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A3656347-DB32-4D63-8982-AA7262F483E0}" type="slidenum">
              <a:rPr kumimoji="1" lang="ja-JP" altLang="en-US" smtClean="0"/>
              <a:pPr/>
              <a:t>35</a:t>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The sticky-looking substance woven between the round </a:t>
            </a:r>
            <a:r>
              <a:rPr lang="en-US" altLang="ja-JP" dirty="0" err="1" smtClean="0"/>
              <a:t>cocci</a:t>
            </a:r>
            <a:r>
              <a:rPr lang="en-US" altLang="ja-JP" dirty="0" smtClean="0"/>
              <a:t> bacteria is a polysaccharide </a:t>
            </a:r>
            <a:r>
              <a:rPr lang="en-US" altLang="ja-JP" dirty="0" err="1" smtClean="0"/>
              <a:t>biofilm</a:t>
            </a:r>
            <a:r>
              <a:rPr lang="en-US" altLang="ja-JP" dirty="0" smtClean="0"/>
              <a:t>, which gives them protection from antimicrobial agent</a:t>
            </a:r>
            <a:endParaRPr kumimoji="1" lang="ja-JP" altLang="en-US" dirty="0"/>
          </a:p>
        </p:txBody>
      </p:sp>
      <p:sp>
        <p:nvSpPr>
          <p:cNvPr id="4" name="スライド番号プレースホルダ 3"/>
          <p:cNvSpPr>
            <a:spLocks noGrp="1"/>
          </p:cNvSpPr>
          <p:nvPr>
            <p:ph type="sldNum" sz="quarter" idx="10"/>
          </p:nvPr>
        </p:nvSpPr>
        <p:spPr/>
        <p:txBody>
          <a:bodyPr/>
          <a:lstStyle/>
          <a:p>
            <a:fld id="{A3656347-DB32-4D63-8982-AA7262F483E0}" type="slidenum">
              <a:rPr kumimoji="1" lang="ja-JP" altLang="en-US" smtClean="0"/>
              <a:pPr/>
              <a:t>36</a:t>
            </a:fld>
            <a:endParaRPr kumimoji="1"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3656347-DB32-4D63-8982-AA7262F483E0}" type="slidenum">
              <a:rPr kumimoji="1" lang="ja-JP" altLang="en-US" smtClean="0"/>
              <a:pPr/>
              <a:t>37</a:t>
            </a:fld>
            <a:endParaRPr kumimoji="1" lang="ja-JP" altLang="en-US"/>
          </a:p>
        </p:txBody>
      </p:sp>
    </p:spTree>
    <p:extLst>
      <p:ext uri="{BB962C8B-B14F-4D97-AF65-F5344CB8AC3E}">
        <p14:creationId xmlns:p14="http://schemas.microsoft.com/office/powerpoint/2010/main" xmlns="" val="2719284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原因を探してください。</a:t>
            </a:r>
            <a:r>
              <a:rPr kumimoji="1" lang="ja-JP" altLang="en-US" dirty="0" smtClean="0"/>
              <a:t>発熱、</a:t>
            </a:r>
            <a:r>
              <a:rPr kumimoji="1" lang="en-US" altLang="ja-JP" dirty="0" smtClean="0"/>
              <a:t>CRP</a:t>
            </a:r>
            <a:r>
              <a:rPr kumimoji="1" lang="ja-JP" altLang="en-US" dirty="0" smtClean="0"/>
              <a:t>高値で抗生剤投与が許されるのはバイタルが悪いときだけ。</a:t>
            </a:r>
            <a:endParaRPr kumimoji="1" lang="en-US" altLang="ja-JP" dirty="0" smtClean="0"/>
          </a:p>
        </p:txBody>
      </p:sp>
      <p:sp>
        <p:nvSpPr>
          <p:cNvPr id="4" name="スライド番号プレースホルダ 3"/>
          <p:cNvSpPr>
            <a:spLocks noGrp="1"/>
          </p:cNvSpPr>
          <p:nvPr>
            <p:ph type="sldNum" sz="quarter" idx="10"/>
          </p:nvPr>
        </p:nvSpPr>
        <p:spPr/>
        <p:txBody>
          <a:bodyPr/>
          <a:lstStyle/>
          <a:p>
            <a:fld id="{4B34FC11-52BD-4CEE-8432-CBBBB2C84BB3}" type="slidenum">
              <a:rPr kumimoji="1" lang="ja-JP" altLang="en-US" smtClean="0"/>
              <a:pPr/>
              <a:t>38</a:t>
            </a:fld>
            <a:endParaRPr kumimoji="1"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3656347-DB32-4D63-8982-AA7262F483E0}" type="slidenum">
              <a:rPr kumimoji="1" lang="ja-JP" altLang="en-US" smtClean="0"/>
              <a:pPr/>
              <a:t>39</a:t>
            </a:fld>
            <a:endParaRPr kumimoji="1" lang="ja-JP" altLang="en-US"/>
          </a:p>
        </p:txBody>
      </p:sp>
    </p:spTree>
    <p:extLst>
      <p:ext uri="{BB962C8B-B14F-4D97-AF65-F5344CB8AC3E}">
        <p14:creationId xmlns:p14="http://schemas.microsoft.com/office/powerpoint/2010/main" xmlns="" val="32089344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3656347-DB32-4D63-8982-AA7262F483E0}" type="slidenum">
              <a:rPr kumimoji="1" lang="ja-JP" altLang="en-US" smtClean="0"/>
              <a:pPr/>
              <a:t>40</a:t>
            </a:fld>
            <a:endParaRPr kumimoji="1" lang="ja-JP" altLang="en-US"/>
          </a:p>
        </p:txBody>
      </p:sp>
    </p:spTree>
    <p:extLst>
      <p:ext uri="{BB962C8B-B14F-4D97-AF65-F5344CB8AC3E}">
        <p14:creationId xmlns:p14="http://schemas.microsoft.com/office/powerpoint/2010/main" xmlns="" val="2474935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3656347-DB32-4D63-8982-AA7262F483E0}" type="slidenum">
              <a:rPr kumimoji="1" lang="ja-JP" altLang="en-US" smtClean="0"/>
              <a:pPr/>
              <a:t>4</a:t>
            </a:fld>
            <a:endParaRPr kumimoji="1" lang="ja-JP" altLang="en-US"/>
          </a:p>
        </p:txBody>
      </p:sp>
    </p:spTree>
    <p:extLst>
      <p:ext uri="{BB962C8B-B14F-4D97-AF65-F5344CB8AC3E}">
        <p14:creationId xmlns:p14="http://schemas.microsoft.com/office/powerpoint/2010/main" xmlns="" val="27512149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3656347-DB32-4D63-8982-AA7262F483E0}" type="slidenum">
              <a:rPr kumimoji="1" lang="ja-JP" altLang="en-US" smtClean="0"/>
              <a:pPr/>
              <a:t>41</a:t>
            </a:fld>
            <a:endParaRPr kumimoji="1" lang="ja-JP" altLang="en-US"/>
          </a:p>
        </p:txBody>
      </p:sp>
    </p:spTree>
    <p:extLst>
      <p:ext uri="{BB962C8B-B14F-4D97-AF65-F5344CB8AC3E}">
        <p14:creationId xmlns:p14="http://schemas.microsoft.com/office/powerpoint/2010/main" xmlns="" val="8541765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3656347-DB32-4D63-8982-AA7262F483E0}" type="slidenum">
              <a:rPr kumimoji="1" lang="ja-JP" altLang="en-US" smtClean="0"/>
              <a:pPr/>
              <a:t>42</a:t>
            </a:fld>
            <a:endParaRPr kumimoji="1" lang="ja-JP" altLang="en-US"/>
          </a:p>
        </p:txBody>
      </p:sp>
    </p:spTree>
    <p:extLst>
      <p:ext uri="{BB962C8B-B14F-4D97-AF65-F5344CB8AC3E}">
        <p14:creationId xmlns:p14="http://schemas.microsoft.com/office/powerpoint/2010/main" xmlns="" val="23147193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の疾患は発熱のみで受診します。咽頭痛、鼻水、咳、痰などの上気道症状、下痢や排尿時痛といった感染源を示唆する症状を伴いません。どうか発熱の患者に安易に抗生剤を処方しないでください。抗生剤の処方は診断を遅らせたり、血培陰性の</a:t>
            </a:r>
            <a:r>
              <a:rPr kumimoji="1" lang="en-US" altLang="ja-JP" dirty="0" smtClean="0"/>
              <a:t>IE</a:t>
            </a:r>
            <a:r>
              <a:rPr kumimoji="1" lang="ja-JP" altLang="en-US" dirty="0" smtClean="0"/>
              <a:t>を作り出します。</a:t>
            </a:r>
            <a:endParaRPr kumimoji="1" lang="en-US" altLang="ja-JP" dirty="0" smtClean="0"/>
          </a:p>
          <a:p>
            <a:r>
              <a:rPr kumimoji="1" lang="ja-JP" altLang="en-US" dirty="0" smtClean="0"/>
              <a:t>抗生剤を処方する前にしなければならないことがあります。心雑音はないでしょうか、感度の高い所見はないでしょうか。探してください。</a:t>
            </a:r>
            <a:endParaRPr kumimoji="1" lang="en-US" altLang="ja-JP" dirty="0" smtClean="0"/>
          </a:p>
          <a:p>
            <a:r>
              <a:rPr kumimoji="1" lang="ja-JP" altLang="en-US" dirty="0" smtClean="0"/>
              <a:t>少しでも疑いを持ったら、血液培養を行ってください。そういったプロセスなしで、安易に抗生剤を出されるとしたら、必ずこの疾患を見逃しています。</a:t>
            </a:r>
            <a:endParaRPr kumimoji="1" lang="ja-JP" altLang="en-US" dirty="0"/>
          </a:p>
        </p:txBody>
      </p:sp>
      <p:sp>
        <p:nvSpPr>
          <p:cNvPr id="4" name="スライド番号プレースホルダ 3"/>
          <p:cNvSpPr>
            <a:spLocks noGrp="1"/>
          </p:cNvSpPr>
          <p:nvPr>
            <p:ph type="sldNum" sz="quarter" idx="10"/>
          </p:nvPr>
        </p:nvSpPr>
        <p:spPr/>
        <p:txBody>
          <a:bodyPr/>
          <a:lstStyle/>
          <a:p>
            <a:fld id="{4B34FC11-52BD-4CEE-8432-CBBBB2C84BB3}" type="slidenum">
              <a:rPr kumimoji="1" lang="ja-JP" altLang="en-US" smtClean="0"/>
              <a:pPr/>
              <a:t>43</a:t>
            </a:fld>
            <a:endParaRPr kumimoji="1" lang="ja-JP"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3656347-DB32-4D63-8982-AA7262F483E0}" type="slidenum">
              <a:rPr kumimoji="1" lang="ja-JP" altLang="en-US" smtClean="0"/>
              <a:pPr/>
              <a:t>44</a:t>
            </a:fld>
            <a:endParaRPr kumimoji="1" lang="ja-JP" altLang="en-US"/>
          </a:p>
        </p:txBody>
      </p:sp>
    </p:spTree>
    <p:extLst>
      <p:ext uri="{BB962C8B-B14F-4D97-AF65-F5344CB8AC3E}">
        <p14:creationId xmlns:p14="http://schemas.microsoft.com/office/powerpoint/2010/main" xmlns="" val="22105187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B34FC11-52BD-4CEE-8432-CBBBB2C84BB3}" type="slidenum">
              <a:rPr kumimoji="1" lang="ja-JP" altLang="en-US" smtClean="0"/>
              <a:pPr/>
              <a:t>45</a:t>
            </a:fld>
            <a:endParaRPr kumimoji="1" lang="ja-JP"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Osler</a:t>
            </a:r>
            <a:r>
              <a:rPr kumimoji="1" lang="ja-JP" altLang="en-US" dirty="0" smtClean="0"/>
              <a:t>は血管炎によって痛いと考えられている。おもに</a:t>
            </a:r>
            <a:r>
              <a:rPr kumimoji="1" lang="en-US" altLang="ja-JP" dirty="0" err="1" smtClean="0"/>
              <a:t>Subacute</a:t>
            </a:r>
            <a:r>
              <a:rPr kumimoji="1" lang="en-US" altLang="ja-JP" dirty="0" smtClean="0"/>
              <a:t> IE</a:t>
            </a:r>
            <a:r>
              <a:rPr kumimoji="1" lang="ja-JP" altLang="en-US" dirty="0" smtClean="0"/>
              <a:t>において見られ、抗生剤のない時代は</a:t>
            </a:r>
            <a:r>
              <a:rPr kumimoji="1" lang="en-US" altLang="ja-JP" dirty="0" smtClean="0"/>
              <a:t>IE</a:t>
            </a:r>
            <a:r>
              <a:rPr kumimoji="1" lang="ja-JP" altLang="en-US" dirty="0" smtClean="0"/>
              <a:t>の</a:t>
            </a:r>
            <a:r>
              <a:rPr kumimoji="1" lang="en-US" altLang="ja-JP" dirty="0" smtClean="0"/>
              <a:t>40-90%</a:t>
            </a:r>
            <a:r>
              <a:rPr kumimoji="1" lang="ja-JP" altLang="en-US" dirty="0" smtClean="0"/>
              <a:t>に見られた。</a:t>
            </a:r>
            <a:r>
              <a:rPr kumimoji="1" lang="en-US" altLang="ja-JP" dirty="0" smtClean="0"/>
              <a:t>SLE</a:t>
            </a:r>
            <a:r>
              <a:rPr kumimoji="1" lang="ja-JP" altLang="en-US" dirty="0" smtClean="0"/>
              <a:t>やグラフト感染でも見られる。</a:t>
            </a:r>
            <a:endParaRPr kumimoji="1" lang="en-US" altLang="ja-JP" dirty="0" smtClean="0"/>
          </a:p>
          <a:p>
            <a:r>
              <a:rPr kumimoji="1" lang="en-US" altLang="ja-JP" dirty="0" err="1" smtClean="0"/>
              <a:t>Janeway</a:t>
            </a:r>
            <a:r>
              <a:rPr kumimoji="1" lang="ja-JP" altLang="en-US" dirty="0" smtClean="0"/>
              <a:t>は痛くない。ただの塞栓によると考えられている。</a:t>
            </a:r>
            <a:endParaRPr kumimoji="1" lang="ja-JP" altLang="en-US" dirty="0"/>
          </a:p>
        </p:txBody>
      </p:sp>
      <p:sp>
        <p:nvSpPr>
          <p:cNvPr id="4" name="スライド番号プレースホルダ 3"/>
          <p:cNvSpPr>
            <a:spLocks noGrp="1"/>
          </p:cNvSpPr>
          <p:nvPr>
            <p:ph type="sldNum" sz="quarter" idx="10"/>
          </p:nvPr>
        </p:nvSpPr>
        <p:spPr/>
        <p:txBody>
          <a:bodyPr/>
          <a:lstStyle/>
          <a:p>
            <a:fld id="{4B34FC11-52BD-4CEE-8432-CBBBB2C84BB3}" type="slidenum">
              <a:rPr kumimoji="1" lang="ja-JP" altLang="en-US" smtClean="0"/>
              <a:pPr/>
              <a:t>46</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3656347-DB32-4D63-8982-AA7262F483E0}" type="slidenum">
              <a:rPr kumimoji="1" lang="ja-JP" altLang="en-US" smtClean="0"/>
              <a:pPr/>
              <a:t>5</a:t>
            </a:fld>
            <a:endParaRPr kumimoji="1" lang="ja-JP" altLang="en-US"/>
          </a:p>
        </p:txBody>
      </p:sp>
    </p:spTree>
    <p:extLst>
      <p:ext uri="{BB962C8B-B14F-4D97-AF65-F5344CB8AC3E}">
        <p14:creationId xmlns:p14="http://schemas.microsoft.com/office/powerpoint/2010/main" xmlns="" val="2338450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3656347-DB32-4D63-8982-AA7262F483E0}" type="slidenum">
              <a:rPr kumimoji="1" lang="ja-JP" altLang="en-US" smtClean="0"/>
              <a:pPr/>
              <a:t>6</a:t>
            </a:fld>
            <a:endParaRPr kumimoji="1" lang="ja-JP" altLang="en-US"/>
          </a:p>
        </p:txBody>
      </p:sp>
    </p:spTree>
    <p:extLst>
      <p:ext uri="{BB962C8B-B14F-4D97-AF65-F5344CB8AC3E}">
        <p14:creationId xmlns:p14="http://schemas.microsoft.com/office/powerpoint/2010/main" xmlns="" val="152740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3656347-DB32-4D63-8982-AA7262F483E0}" type="slidenum">
              <a:rPr kumimoji="1" lang="ja-JP" altLang="en-US" smtClean="0"/>
              <a:pPr/>
              <a:t>7</a:t>
            </a:fld>
            <a:endParaRPr kumimoji="1" lang="ja-JP" altLang="en-US"/>
          </a:p>
        </p:txBody>
      </p:sp>
    </p:spTree>
    <p:extLst>
      <p:ext uri="{BB962C8B-B14F-4D97-AF65-F5344CB8AC3E}">
        <p14:creationId xmlns:p14="http://schemas.microsoft.com/office/powerpoint/2010/main" xmlns="" val="3215363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3656347-DB32-4D63-8982-AA7262F483E0}" type="slidenum">
              <a:rPr kumimoji="1" lang="ja-JP" altLang="en-US" smtClean="0"/>
              <a:pPr/>
              <a:t>8</a:t>
            </a:fld>
            <a:endParaRPr kumimoji="1" lang="ja-JP" altLang="en-US"/>
          </a:p>
        </p:txBody>
      </p:sp>
    </p:spTree>
    <p:extLst>
      <p:ext uri="{BB962C8B-B14F-4D97-AF65-F5344CB8AC3E}">
        <p14:creationId xmlns:p14="http://schemas.microsoft.com/office/powerpoint/2010/main" xmlns="" val="3830892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3656347-DB32-4D63-8982-AA7262F483E0}" type="slidenum">
              <a:rPr kumimoji="1" lang="ja-JP" altLang="en-US" smtClean="0"/>
              <a:pPr/>
              <a:t>9</a:t>
            </a:fld>
            <a:endParaRPr kumimoji="1" lang="ja-JP" altLang="en-US"/>
          </a:p>
        </p:txBody>
      </p:sp>
    </p:spTree>
    <p:extLst>
      <p:ext uri="{BB962C8B-B14F-4D97-AF65-F5344CB8AC3E}">
        <p14:creationId xmlns:p14="http://schemas.microsoft.com/office/powerpoint/2010/main" xmlns="" val="1041358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ED3A635-F2C6-4C01-B40A-D67EBF12CDEB}" type="datetimeFigureOut">
              <a:rPr kumimoji="1" lang="ja-JP" altLang="en-US" smtClean="0"/>
              <a:pPr/>
              <a:t>2011/11/7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4F5C948-2F51-4004-B790-75CF462C7E5C}"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ED3A635-F2C6-4C01-B40A-D67EBF12CDEB}" type="datetimeFigureOut">
              <a:rPr kumimoji="1" lang="ja-JP" altLang="en-US" smtClean="0"/>
              <a:pPr/>
              <a:t>2011/11/7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4F5C948-2F51-4004-B790-75CF462C7E5C}"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ED3A635-F2C6-4C01-B40A-D67EBF12CDEB}" type="datetimeFigureOut">
              <a:rPr kumimoji="1" lang="ja-JP" altLang="en-US" smtClean="0"/>
              <a:pPr/>
              <a:t>2011/11/7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4F5C948-2F51-4004-B790-75CF462C7E5C}"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ED3A635-F2C6-4C01-B40A-D67EBF12CDEB}" type="datetimeFigureOut">
              <a:rPr kumimoji="1" lang="ja-JP" altLang="en-US" smtClean="0"/>
              <a:pPr/>
              <a:t>2011/11/7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4F5C948-2F51-4004-B790-75CF462C7E5C}"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1ED3A635-F2C6-4C01-B40A-D67EBF12CDEB}" type="datetimeFigureOut">
              <a:rPr kumimoji="1" lang="ja-JP" altLang="en-US" smtClean="0"/>
              <a:pPr/>
              <a:t>2011/11/7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4F5C948-2F51-4004-B790-75CF462C7E5C}"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1ED3A635-F2C6-4C01-B40A-D67EBF12CDEB}" type="datetimeFigureOut">
              <a:rPr kumimoji="1" lang="ja-JP" altLang="en-US" smtClean="0"/>
              <a:pPr/>
              <a:t>2011/11/7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4F5C948-2F51-4004-B790-75CF462C7E5C}"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ED3A635-F2C6-4C01-B40A-D67EBF12CDEB}" type="datetimeFigureOut">
              <a:rPr kumimoji="1" lang="ja-JP" altLang="en-US" smtClean="0"/>
              <a:pPr/>
              <a:t>2011/11/7</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F4F5C948-2F51-4004-B790-75CF462C7E5C}"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1ED3A635-F2C6-4C01-B40A-D67EBF12CDEB}" type="datetimeFigureOut">
              <a:rPr kumimoji="1" lang="ja-JP" altLang="en-US" smtClean="0"/>
              <a:pPr/>
              <a:t>2011/11/7</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F4F5C948-2F51-4004-B790-75CF462C7E5C}"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ED3A635-F2C6-4C01-B40A-D67EBF12CDEB}" type="datetimeFigureOut">
              <a:rPr kumimoji="1" lang="ja-JP" altLang="en-US" smtClean="0"/>
              <a:pPr/>
              <a:t>2011/11/7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F4F5C948-2F51-4004-B790-75CF462C7E5C}"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ED3A635-F2C6-4C01-B40A-D67EBF12CDEB}" type="datetimeFigureOut">
              <a:rPr kumimoji="1" lang="ja-JP" altLang="en-US" smtClean="0"/>
              <a:pPr/>
              <a:t>2011/11/7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4F5C948-2F51-4004-B790-75CF462C7E5C}"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ED3A635-F2C6-4C01-B40A-D67EBF12CDEB}" type="datetimeFigureOut">
              <a:rPr kumimoji="1" lang="ja-JP" altLang="en-US" smtClean="0"/>
              <a:pPr/>
              <a:t>2011/11/7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4F5C948-2F51-4004-B790-75CF462C7E5C}"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D3A635-F2C6-4C01-B40A-D67EBF12CDEB}" type="datetimeFigureOut">
              <a:rPr kumimoji="1" lang="ja-JP" altLang="en-US" smtClean="0"/>
              <a:pPr/>
              <a:t>2011/11/7</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5C948-2F51-4004-B790-75CF462C7E5C}"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20111020_164727_4.mp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20111020_164722_3.mpg"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hopkinsguides.com/hopkins/ub/view/Johns_Hopkins_ABX_Guide/540518/all/ub/index/Johns_Hopkins_ABX_Guide/All_Topics/A"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6024" y="1772816"/>
            <a:ext cx="7772400" cy="785818"/>
          </a:xfrm>
        </p:spPr>
        <p:txBody>
          <a:bodyPr>
            <a:noAutofit/>
          </a:bodyPr>
          <a:lstStyle/>
          <a:p>
            <a:r>
              <a:rPr lang="ja-JP" altLang="en-US" sz="6000" dirty="0" smtClean="0"/>
              <a:t>かっこいい大人になろう</a:t>
            </a:r>
            <a:endParaRPr kumimoji="1" lang="ja-JP" altLang="en-US" sz="6000" dirty="0"/>
          </a:p>
        </p:txBody>
      </p:sp>
      <p:sp>
        <p:nvSpPr>
          <p:cNvPr id="4" name="サブタイトル 3"/>
          <p:cNvSpPr>
            <a:spLocks noGrp="1"/>
          </p:cNvSpPr>
          <p:nvPr>
            <p:ph type="subTitle" idx="1"/>
          </p:nvPr>
        </p:nvSpPr>
        <p:spPr>
          <a:xfrm>
            <a:off x="1083568" y="3886200"/>
            <a:ext cx="7016824" cy="2495128"/>
          </a:xfrm>
        </p:spPr>
        <p:txBody>
          <a:bodyPr>
            <a:normAutofit/>
          </a:bodyPr>
          <a:lstStyle/>
          <a:p>
            <a:r>
              <a:rPr lang="ja-JP" altLang="en-US" sz="4000" dirty="0" smtClean="0">
                <a:solidFill>
                  <a:schemeClr val="tx1"/>
                </a:solidFill>
              </a:rPr>
              <a:t>第</a:t>
            </a:r>
            <a:r>
              <a:rPr lang="en-US" altLang="ja-JP" sz="4000" dirty="0" smtClean="0">
                <a:solidFill>
                  <a:schemeClr val="tx1"/>
                </a:solidFill>
              </a:rPr>
              <a:t>4</a:t>
            </a:r>
            <a:r>
              <a:rPr lang="ja-JP" altLang="en-US" sz="4000" dirty="0" smtClean="0">
                <a:solidFill>
                  <a:schemeClr val="tx1"/>
                </a:solidFill>
              </a:rPr>
              <a:t>回</a:t>
            </a:r>
            <a:r>
              <a:rPr lang="en-US" altLang="ja-JP" sz="4000" dirty="0" smtClean="0">
                <a:solidFill>
                  <a:schemeClr val="tx1"/>
                </a:solidFill>
              </a:rPr>
              <a:t>Hiroshima Green Summit</a:t>
            </a:r>
          </a:p>
          <a:p>
            <a:r>
              <a:rPr lang="ja-JP" altLang="en-US" sz="4000" dirty="0" smtClean="0">
                <a:solidFill>
                  <a:schemeClr val="tx1"/>
                </a:solidFill>
              </a:rPr>
              <a:t>広島大学病院初期研修医　</a:t>
            </a:r>
            <a:endParaRPr lang="en-US" altLang="ja-JP" sz="4000" dirty="0" smtClean="0">
              <a:solidFill>
                <a:schemeClr val="tx1"/>
              </a:solidFill>
            </a:endParaRPr>
          </a:p>
          <a:p>
            <a:r>
              <a:rPr lang="ja-JP" altLang="en-US" sz="4000" dirty="0" smtClean="0">
                <a:solidFill>
                  <a:schemeClr val="tx1"/>
                </a:solidFill>
              </a:rPr>
              <a:t>島谷竜俊</a:t>
            </a:r>
            <a:endParaRPr kumimoji="1" lang="ja-JP" altLang="en-US" sz="40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endParaRPr kumimoji="1" lang="ja-JP" altLang="en-US" dirty="0"/>
          </a:p>
        </p:txBody>
      </p:sp>
      <p:pic>
        <p:nvPicPr>
          <p:cNvPr id="1026" name="Picture 2" descr="E:\DCIM\100RICOH\RIMG0033.JPG"/>
          <p:cNvPicPr>
            <a:picLocks noChangeAspect="1" noChangeArrowheads="1"/>
          </p:cNvPicPr>
          <p:nvPr/>
        </p:nvPicPr>
        <p:blipFill>
          <a:blip r:embed="rId3" cstate="print"/>
          <a:srcRect/>
          <a:stretch>
            <a:fillRect/>
          </a:stretch>
        </p:blipFill>
        <p:spPr bwMode="auto">
          <a:xfrm>
            <a:off x="-36512" y="-27384"/>
            <a:ext cx="4752529" cy="3168352"/>
          </a:xfrm>
          <a:prstGeom prst="rect">
            <a:avLst/>
          </a:prstGeom>
          <a:noFill/>
        </p:spPr>
      </p:pic>
      <p:pic>
        <p:nvPicPr>
          <p:cNvPr id="3" name="Picture 2" descr="H:\DCIM\100RICOH\RIMG0065.JPG"/>
          <p:cNvPicPr>
            <a:picLocks noChangeAspect="1" noChangeArrowheads="1"/>
          </p:cNvPicPr>
          <p:nvPr/>
        </p:nvPicPr>
        <p:blipFill>
          <a:blip r:embed="rId4" cstate="print"/>
          <a:srcRect/>
          <a:stretch>
            <a:fillRect/>
          </a:stretch>
        </p:blipFill>
        <p:spPr bwMode="auto">
          <a:xfrm rot="5400000">
            <a:off x="3407194" y="1084683"/>
            <a:ext cx="6974633" cy="4572001"/>
          </a:xfrm>
          <a:prstGeom prst="rect">
            <a:avLst/>
          </a:prstGeom>
          <a:noFill/>
        </p:spPr>
      </p:pic>
      <p:pic>
        <p:nvPicPr>
          <p:cNvPr id="2050" name="Picture 2" descr="H:\DCIM\100RICOH\RIMG0069.JPG"/>
          <p:cNvPicPr>
            <a:picLocks noChangeAspect="1" noChangeArrowheads="1"/>
          </p:cNvPicPr>
          <p:nvPr/>
        </p:nvPicPr>
        <p:blipFill>
          <a:blip r:embed="rId5" cstate="print"/>
          <a:srcRect/>
          <a:stretch>
            <a:fillRect/>
          </a:stretch>
        </p:blipFill>
        <p:spPr bwMode="auto">
          <a:xfrm>
            <a:off x="-36512" y="3140968"/>
            <a:ext cx="4733602" cy="371703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DCIM\100RICOH\RIMG0064.JPG"/>
          <p:cNvPicPr>
            <a:picLocks noChangeAspect="1" noChangeArrowheads="1"/>
          </p:cNvPicPr>
          <p:nvPr/>
        </p:nvPicPr>
        <p:blipFill>
          <a:blip r:embed="rId3" cstate="print"/>
          <a:srcRect/>
          <a:stretch>
            <a:fillRect/>
          </a:stretch>
        </p:blipFill>
        <p:spPr bwMode="auto">
          <a:xfrm>
            <a:off x="0" y="-1"/>
            <a:ext cx="7596336" cy="3793223"/>
          </a:xfrm>
          <a:prstGeom prst="rect">
            <a:avLst/>
          </a:prstGeom>
          <a:noFill/>
        </p:spPr>
      </p:pic>
      <p:pic>
        <p:nvPicPr>
          <p:cNvPr id="1027" name="Picture 3" descr="H:\DCIM\100RICOH\RIMG0063.JPG"/>
          <p:cNvPicPr>
            <a:picLocks noChangeAspect="1" noChangeArrowheads="1"/>
          </p:cNvPicPr>
          <p:nvPr/>
        </p:nvPicPr>
        <p:blipFill>
          <a:blip r:embed="rId4" cstate="print"/>
          <a:srcRect/>
          <a:stretch>
            <a:fillRect/>
          </a:stretch>
        </p:blipFill>
        <p:spPr bwMode="auto">
          <a:xfrm>
            <a:off x="3491880" y="3068960"/>
            <a:ext cx="5688632" cy="379242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332656"/>
            <a:ext cx="4103688" cy="633412"/>
          </a:xfrm>
        </p:spPr>
        <p:txBody>
          <a:bodyPr rtlCol="0">
            <a:normAutofit fontScale="90000"/>
          </a:bodyPr>
          <a:lstStyle/>
          <a:p>
            <a:pPr algn="l" eaLnBrk="1" fontAlgn="auto" hangingPunct="1">
              <a:spcAft>
                <a:spcPts val="0"/>
              </a:spcAft>
              <a:defRPr/>
            </a:pPr>
            <a:r>
              <a:rPr lang="en-US" altLang="ja-JP" dirty="0" err="1" smtClean="0"/>
              <a:t>Labo</a:t>
            </a:r>
            <a:r>
              <a:rPr lang="en-US" altLang="ja-JP" dirty="0" smtClean="0"/>
              <a:t> Data</a:t>
            </a:r>
            <a:r>
              <a:rPr lang="ja-JP" altLang="en-US" dirty="0" smtClean="0"/>
              <a:t>①</a:t>
            </a:r>
            <a:endParaRPr lang="ja-JP" altLang="en-US" dirty="0"/>
          </a:p>
        </p:txBody>
      </p:sp>
      <p:graphicFrame>
        <p:nvGraphicFramePr>
          <p:cNvPr id="3" name="表 2"/>
          <p:cNvGraphicFramePr>
            <a:graphicFrameLocks noGrp="1"/>
          </p:cNvGraphicFramePr>
          <p:nvPr/>
        </p:nvGraphicFramePr>
        <p:xfrm>
          <a:off x="323850" y="1449875"/>
          <a:ext cx="4032250" cy="3600303"/>
        </p:xfrm>
        <a:graphic>
          <a:graphicData uri="http://schemas.openxmlformats.org/drawingml/2006/table">
            <a:tbl>
              <a:tblPr>
                <a:tableStyleId>{5C22544A-7EE6-4342-B048-85BDC9FD1C3A}</a:tableStyleId>
              </a:tblPr>
              <a:tblGrid>
                <a:gridCol w="1439838"/>
                <a:gridCol w="1224136"/>
                <a:gridCol w="1368276"/>
              </a:tblGrid>
              <a:tr h="891483">
                <a:tc>
                  <a:txBody>
                    <a:bodyPr/>
                    <a:lstStyle/>
                    <a:p>
                      <a:pPr algn="ctr" fontAlgn="ctr"/>
                      <a:r>
                        <a:rPr lang="en-US" sz="2400" b="1" u="none" strike="noStrike" dirty="0" smtClean="0">
                          <a:solidFill>
                            <a:schemeClr val="tx1"/>
                          </a:solidFill>
                          <a:effectLst/>
                          <a:latin typeface="+mn-ea"/>
                          <a:ea typeface="+mn-ea"/>
                        </a:rPr>
                        <a:t>WBC</a:t>
                      </a:r>
                    </a:p>
                    <a:p>
                      <a:pPr algn="ctr" fontAlgn="ctr"/>
                      <a:r>
                        <a:rPr lang="en-US" sz="2400" b="1" u="none" strike="noStrike" dirty="0" err="1" smtClean="0">
                          <a:solidFill>
                            <a:srgbClr val="FF0000"/>
                          </a:solidFill>
                          <a:effectLst/>
                          <a:latin typeface="+mn-ea"/>
                          <a:ea typeface="+mn-ea"/>
                        </a:rPr>
                        <a:t>Neut</a:t>
                      </a:r>
                      <a:r>
                        <a:rPr lang="en-US" sz="2400" b="1" u="none" strike="noStrike" dirty="0" smtClean="0">
                          <a:solidFill>
                            <a:srgbClr val="FF0000"/>
                          </a:solidFill>
                          <a:effectLst/>
                          <a:latin typeface="+mn-ea"/>
                          <a:ea typeface="+mn-ea"/>
                        </a:rPr>
                        <a:t> </a:t>
                      </a:r>
                      <a:endParaRPr lang="en-US" sz="2400" b="1" i="0" u="none" strike="noStrike" dirty="0">
                        <a:solidFill>
                          <a:srgbClr val="FF0000"/>
                        </a:solidFill>
                        <a:effectLst/>
                        <a:latin typeface="+mn-ea"/>
                        <a:ea typeface="+mn-ea"/>
                      </a:endParaRPr>
                    </a:p>
                  </a:txBody>
                  <a:tcPr marL="9525" marR="9525" marT="95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altLang="ja-JP" sz="2400" b="1" u="none" strike="noStrike" dirty="0" smtClean="0">
                          <a:solidFill>
                            <a:schemeClr val="tx1"/>
                          </a:solidFill>
                          <a:effectLst/>
                          <a:latin typeface="+mn-ea"/>
                          <a:ea typeface="+mn-ea"/>
                        </a:rPr>
                        <a:t>8120</a:t>
                      </a:r>
                    </a:p>
                    <a:p>
                      <a:pPr algn="r" fontAlgn="ctr"/>
                      <a:r>
                        <a:rPr lang="en-US" altLang="ja-JP" sz="2400" b="1" i="0" u="none" strike="noStrike" dirty="0" smtClean="0">
                          <a:solidFill>
                            <a:srgbClr val="FF0000"/>
                          </a:solidFill>
                          <a:effectLst/>
                          <a:latin typeface="+mn-ea"/>
                          <a:ea typeface="+mn-ea"/>
                        </a:rPr>
                        <a:t>82.6</a:t>
                      </a:r>
                      <a:endParaRPr lang="en-US" altLang="ja-JP" sz="2400" b="1" i="0" u="none" strike="noStrike" dirty="0">
                        <a:solidFill>
                          <a:srgbClr val="FF0000"/>
                        </a:solidFill>
                        <a:effectLst/>
                        <a:latin typeface="+mn-ea"/>
                        <a:ea typeface="+mn-ea"/>
                      </a:endParaRPr>
                    </a:p>
                  </a:txBody>
                  <a:tcPr marL="9525" marR="9525" marT="95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2400" b="1" u="none" strike="noStrike" dirty="0" smtClean="0">
                          <a:solidFill>
                            <a:schemeClr val="tx1"/>
                          </a:solidFill>
                          <a:effectLst/>
                          <a:latin typeface="+mn-ea"/>
                          <a:ea typeface="+mn-ea"/>
                        </a:rPr>
                        <a:t> </a:t>
                      </a:r>
                      <a:r>
                        <a:rPr lang="el-GR" sz="2400" b="1" u="none" strike="noStrike" dirty="0" smtClean="0">
                          <a:solidFill>
                            <a:schemeClr val="tx1"/>
                          </a:solidFill>
                          <a:effectLst/>
                          <a:latin typeface="+mn-ea"/>
                          <a:ea typeface="+mn-ea"/>
                        </a:rPr>
                        <a:t>/μ</a:t>
                      </a:r>
                      <a:r>
                        <a:rPr lang="en-US" sz="2400" b="1" u="none" strike="noStrike" dirty="0" smtClean="0">
                          <a:solidFill>
                            <a:schemeClr val="tx1"/>
                          </a:solidFill>
                          <a:effectLst/>
                          <a:latin typeface="+mn-ea"/>
                          <a:ea typeface="+mn-ea"/>
                        </a:rPr>
                        <a:t>l</a:t>
                      </a:r>
                    </a:p>
                    <a:p>
                      <a:pPr algn="l" fontAlgn="ctr"/>
                      <a:r>
                        <a:rPr lang="en-US" sz="2400" b="1" i="0" u="none" strike="noStrike" dirty="0" smtClean="0">
                          <a:solidFill>
                            <a:srgbClr val="FF0000"/>
                          </a:solidFill>
                          <a:effectLst/>
                          <a:latin typeface="+mn-ea"/>
                          <a:ea typeface="+mn-ea"/>
                        </a:rPr>
                        <a:t> %</a:t>
                      </a:r>
                      <a:endParaRPr lang="en-US" sz="2400" b="1" i="0" u="none" strike="noStrike" dirty="0">
                        <a:solidFill>
                          <a:srgbClr val="FF0000"/>
                        </a:solidFill>
                        <a:effectLst/>
                        <a:latin typeface="+mn-ea"/>
                        <a:ea typeface="+mn-ea"/>
                      </a:endParaRPr>
                    </a:p>
                  </a:txBody>
                  <a:tcPr marL="9525" marR="9525" marT="95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51470">
                <a:tc>
                  <a:txBody>
                    <a:bodyPr/>
                    <a:lstStyle/>
                    <a:p>
                      <a:pPr algn="ctr" fontAlgn="ctr"/>
                      <a:r>
                        <a:rPr lang="en-US" sz="2400" b="1" u="none" strike="noStrike" dirty="0">
                          <a:solidFill>
                            <a:srgbClr val="0070C0"/>
                          </a:solidFill>
                          <a:effectLst/>
                          <a:latin typeface="+mn-ea"/>
                          <a:ea typeface="+mn-ea"/>
                        </a:rPr>
                        <a:t>HGB</a:t>
                      </a:r>
                      <a:endParaRPr lang="en-US" sz="2400" b="1" i="0" u="none" strike="noStrike" dirty="0">
                        <a:solidFill>
                          <a:srgbClr val="0070C0"/>
                        </a:solidFill>
                        <a:effectLst/>
                        <a:latin typeface="+mn-ea"/>
                        <a:ea typeface="+mn-ea"/>
                      </a:endParaRPr>
                    </a:p>
                  </a:txBody>
                  <a:tcPr marL="9525" marR="9525" marT="95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ja-JP" altLang="en-US" sz="2400" b="1" i="0" u="none" strike="noStrike" dirty="0" smtClean="0">
                          <a:solidFill>
                            <a:srgbClr val="0070C0"/>
                          </a:solidFill>
                          <a:effectLst/>
                          <a:latin typeface="+mn-ea"/>
                          <a:ea typeface="+mn-ea"/>
                        </a:rPr>
                        <a:t>　</a:t>
                      </a:r>
                      <a:r>
                        <a:rPr lang="en-US" altLang="ja-JP" sz="2400" b="1" i="0" u="none" strike="noStrike" dirty="0" smtClean="0">
                          <a:solidFill>
                            <a:srgbClr val="0070C0"/>
                          </a:solidFill>
                          <a:effectLst/>
                          <a:latin typeface="+mn-ea"/>
                          <a:ea typeface="+mn-ea"/>
                        </a:rPr>
                        <a:t>9.8</a:t>
                      </a:r>
                      <a:endParaRPr lang="en-US" altLang="ja-JP" sz="2400" b="1" i="0" u="none" strike="noStrike" dirty="0">
                        <a:solidFill>
                          <a:srgbClr val="0070C0"/>
                        </a:solidFill>
                        <a:effectLst/>
                        <a:latin typeface="+mn-ea"/>
                        <a:ea typeface="+mn-ea"/>
                      </a:endParaRPr>
                    </a:p>
                  </a:txBody>
                  <a:tcPr marL="9525" marR="9525" marT="95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2400" b="1" u="none" strike="noStrike" dirty="0">
                          <a:solidFill>
                            <a:srgbClr val="0070C0"/>
                          </a:solidFill>
                          <a:effectLst/>
                          <a:latin typeface="+mn-ea"/>
                          <a:ea typeface="+mn-ea"/>
                        </a:rPr>
                        <a:t> g/dl </a:t>
                      </a:r>
                      <a:endParaRPr lang="en-US" sz="2400" b="1" i="0" u="none" strike="noStrike" dirty="0">
                        <a:solidFill>
                          <a:srgbClr val="0070C0"/>
                        </a:solidFill>
                        <a:effectLst/>
                        <a:latin typeface="+mn-ea"/>
                        <a:ea typeface="+mn-ea"/>
                      </a:endParaRPr>
                    </a:p>
                  </a:txBody>
                  <a:tcPr marL="9525" marR="9525" marT="95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51470">
                <a:tc>
                  <a:txBody>
                    <a:bodyPr/>
                    <a:lstStyle/>
                    <a:p>
                      <a:pPr algn="ctr" fontAlgn="ctr"/>
                      <a:r>
                        <a:rPr lang="en-US" sz="2400" b="1" u="none" strike="noStrike" dirty="0">
                          <a:solidFill>
                            <a:schemeClr val="tx1"/>
                          </a:solidFill>
                          <a:effectLst/>
                          <a:latin typeface="+mn-ea"/>
                          <a:ea typeface="+mn-ea"/>
                        </a:rPr>
                        <a:t>PLT</a:t>
                      </a:r>
                      <a:endParaRPr lang="en-US" sz="2400" b="1" i="0" u="none" strike="noStrike" dirty="0">
                        <a:solidFill>
                          <a:schemeClr val="tx1"/>
                        </a:solidFill>
                        <a:effectLst/>
                        <a:latin typeface="+mn-ea"/>
                        <a:ea typeface="+mn-ea"/>
                      </a:endParaRPr>
                    </a:p>
                  </a:txBody>
                  <a:tcPr marL="9525" marR="9525" marT="95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ja-JP" altLang="en-US" sz="2400" b="1" u="none" strike="noStrike" dirty="0" smtClean="0">
                          <a:solidFill>
                            <a:schemeClr val="tx1"/>
                          </a:solidFill>
                          <a:effectLst/>
                          <a:latin typeface="+mn-ea"/>
                          <a:ea typeface="+mn-ea"/>
                        </a:rPr>
                        <a:t>　 </a:t>
                      </a:r>
                      <a:r>
                        <a:rPr lang="en-US" altLang="ja-JP" sz="2400" b="1" u="none" strike="noStrike" dirty="0" smtClean="0">
                          <a:solidFill>
                            <a:schemeClr val="tx1"/>
                          </a:solidFill>
                          <a:effectLst/>
                          <a:latin typeface="+mn-ea"/>
                          <a:ea typeface="+mn-ea"/>
                        </a:rPr>
                        <a:t>32.1</a:t>
                      </a:r>
                      <a:r>
                        <a:rPr lang="ja-JP" altLang="en-US" sz="2400" b="1" u="none" strike="noStrike" dirty="0" smtClean="0">
                          <a:solidFill>
                            <a:schemeClr val="tx1"/>
                          </a:solidFill>
                          <a:effectLst/>
                          <a:latin typeface="+mn-ea"/>
                          <a:ea typeface="+mn-ea"/>
                        </a:rPr>
                        <a:t>万 </a:t>
                      </a:r>
                      <a:endParaRPr lang="en-US" altLang="ja-JP" sz="2400" b="1" i="0" u="none" strike="noStrike" dirty="0">
                        <a:solidFill>
                          <a:schemeClr val="tx1"/>
                        </a:solidFill>
                        <a:effectLst/>
                        <a:latin typeface="+mn-ea"/>
                        <a:ea typeface="+mn-ea"/>
                      </a:endParaRPr>
                    </a:p>
                  </a:txBody>
                  <a:tcPr marL="9525" marR="9525" marT="95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2400" b="1" u="none" strike="noStrike" dirty="0" smtClean="0">
                          <a:solidFill>
                            <a:schemeClr val="tx1"/>
                          </a:solidFill>
                          <a:effectLst/>
                          <a:latin typeface="+mn-ea"/>
                          <a:ea typeface="+mn-ea"/>
                        </a:rPr>
                        <a:t> </a:t>
                      </a:r>
                      <a:r>
                        <a:rPr lang="el-GR" sz="2400" b="1" u="none" strike="noStrike" dirty="0" smtClean="0">
                          <a:solidFill>
                            <a:schemeClr val="tx1"/>
                          </a:solidFill>
                          <a:effectLst/>
                          <a:latin typeface="+mn-ea"/>
                          <a:ea typeface="+mn-ea"/>
                        </a:rPr>
                        <a:t>/μ</a:t>
                      </a:r>
                      <a:r>
                        <a:rPr lang="en-US" sz="2400" b="1" u="none" strike="noStrike" dirty="0" smtClean="0">
                          <a:solidFill>
                            <a:schemeClr val="tx1"/>
                          </a:solidFill>
                          <a:effectLst/>
                          <a:latin typeface="+mn-ea"/>
                          <a:ea typeface="+mn-ea"/>
                        </a:rPr>
                        <a:t>l</a:t>
                      </a:r>
                      <a:endParaRPr lang="en-US" sz="2400" b="1" i="0" u="none" strike="noStrike" dirty="0">
                        <a:solidFill>
                          <a:schemeClr val="tx1"/>
                        </a:solidFill>
                        <a:effectLst/>
                        <a:latin typeface="+mn-ea"/>
                        <a:ea typeface="+mn-ea"/>
                      </a:endParaRPr>
                    </a:p>
                  </a:txBody>
                  <a:tcPr marL="9525" marR="9525" marT="95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51470">
                <a:tc>
                  <a:txBody>
                    <a:bodyPr/>
                    <a:lstStyle/>
                    <a:p>
                      <a:pPr algn="ctr" fontAlgn="ctr"/>
                      <a:endParaRPr lang="en-US" sz="2400" b="1" i="0" u="none" strike="noStrike" dirty="0">
                        <a:solidFill>
                          <a:schemeClr val="tx1"/>
                        </a:solidFill>
                        <a:effectLst/>
                        <a:latin typeface="+mn-ea"/>
                        <a:ea typeface="+mn-ea"/>
                      </a:endParaRPr>
                    </a:p>
                  </a:txBody>
                  <a:tcPr marL="9525" marR="9525" marT="95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endParaRPr lang="en-US" altLang="ja-JP" sz="2400" b="1" i="0" u="none" strike="noStrike" dirty="0">
                        <a:solidFill>
                          <a:schemeClr val="tx1"/>
                        </a:solidFill>
                        <a:effectLst/>
                        <a:latin typeface="+mn-ea"/>
                        <a:ea typeface="+mn-ea"/>
                      </a:endParaRPr>
                    </a:p>
                  </a:txBody>
                  <a:tcPr marL="9525" marR="9525" marT="95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2400" b="1" i="0" u="none" strike="noStrike" dirty="0">
                        <a:solidFill>
                          <a:schemeClr val="tx1"/>
                        </a:solidFill>
                        <a:effectLst/>
                        <a:latin typeface="+mn-ea"/>
                        <a:ea typeface="+mn-ea"/>
                      </a:endParaRPr>
                    </a:p>
                  </a:txBody>
                  <a:tcPr marL="9525" marR="9525" marT="95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51470">
                <a:tc>
                  <a:txBody>
                    <a:bodyPr/>
                    <a:lstStyle/>
                    <a:p>
                      <a:pPr algn="ctr" fontAlgn="ctr"/>
                      <a:endParaRPr lang="en-US" sz="2400" b="1" i="0" u="none" strike="noStrike" dirty="0">
                        <a:solidFill>
                          <a:schemeClr val="tx1"/>
                        </a:solidFill>
                        <a:effectLst/>
                        <a:latin typeface="+mn-ea"/>
                        <a:ea typeface="+mn-ea"/>
                      </a:endParaRPr>
                    </a:p>
                  </a:txBody>
                  <a:tcPr marL="9525" marR="9525" marT="95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endParaRPr lang="en-US" altLang="ja-JP" sz="2400" b="1" i="0" u="none" strike="noStrike" dirty="0">
                        <a:solidFill>
                          <a:srgbClr val="FF0000"/>
                        </a:solidFill>
                        <a:effectLst/>
                        <a:latin typeface="+mn-ea"/>
                        <a:ea typeface="+mn-ea"/>
                      </a:endParaRPr>
                    </a:p>
                  </a:txBody>
                  <a:tcPr marL="9525" marR="9525" marT="95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2400" b="1" i="0" u="none" strike="noStrike" dirty="0">
                        <a:solidFill>
                          <a:schemeClr val="tx1"/>
                        </a:solidFill>
                        <a:effectLst/>
                        <a:latin typeface="+mn-ea"/>
                        <a:ea typeface="+mn-ea"/>
                      </a:endParaRPr>
                    </a:p>
                  </a:txBody>
                  <a:tcPr marL="9525" marR="9525" marT="95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51470">
                <a:tc>
                  <a:txBody>
                    <a:bodyPr/>
                    <a:lstStyle/>
                    <a:p>
                      <a:pPr algn="ctr" fontAlgn="ctr"/>
                      <a:endParaRPr lang="en-US" sz="2400" b="1" i="0" u="none" strike="noStrike" dirty="0">
                        <a:solidFill>
                          <a:schemeClr val="tx1"/>
                        </a:solidFill>
                        <a:effectLst/>
                        <a:latin typeface="+mn-ea"/>
                        <a:ea typeface="+mn-ea"/>
                      </a:endParaRPr>
                    </a:p>
                  </a:txBody>
                  <a:tcPr marL="9525" marR="9525" marT="95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endParaRPr lang="en-US" altLang="ja-JP" sz="2400" b="1" i="0" u="none" strike="noStrike" dirty="0">
                        <a:solidFill>
                          <a:schemeClr val="tx1"/>
                        </a:solidFill>
                        <a:effectLst/>
                        <a:latin typeface="+mn-ea"/>
                        <a:ea typeface="+mn-ea"/>
                      </a:endParaRPr>
                    </a:p>
                  </a:txBody>
                  <a:tcPr marL="9525" marR="9525" marT="95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2400" b="1" i="0" u="none" strike="noStrike" dirty="0">
                        <a:solidFill>
                          <a:schemeClr val="tx1"/>
                        </a:solidFill>
                        <a:effectLst/>
                        <a:latin typeface="+mn-ea"/>
                        <a:ea typeface="+mn-ea"/>
                      </a:endParaRPr>
                    </a:p>
                  </a:txBody>
                  <a:tcPr marL="9525" marR="9525" marT="95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51470">
                <a:tc>
                  <a:txBody>
                    <a:bodyPr/>
                    <a:lstStyle/>
                    <a:p>
                      <a:pPr algn="ctr" fontAlgn="ctr"/>
                      <a:r>
                        <a:rPr lang="en-US" sz="2400" b="1" u="none" strike="noStrike" dirty="0" smtClean="0">
                          <a:solidFill>
                            <a:schemeClr val="tx1"/>
                          </a:solidFill>
                          <a:effectLst/>
                          <a:latin typeface="+mn-ea"/>
                          <a:ea typeface="+mn-ea"/>
                        </a:rPr>
                        <a:t>    </a:t>
                      </a:r>
                      <a:endParaRPr lang="en-US" sz="2400" b="1" i="0" u="none" strike="noStrike" dirty="0">
                        <a:solidFill>
                          <a:schemeClr val="tx1"/>
                        </a:solidFill>
                        <a:effectLst/>
                        <a:latin typeface="+mn-ea"/>
                        <a:ea typeface="+mn-ea"/>
                      </a:endParaRPr>
                    </a:p>
                  </a:txBody>
                  <a:tcPr marL="9525" marR="9525" marT="95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ja-JP" altLang="en-US" dirty="0"/>
                    </a:p>
                  </a:txBody>
                  <a:tcPr marL="9525" marR="9525" marT="95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ja-JP" altLang="en-US" dirty="0"/>
                    </a:p>
                  </a:txBody>
                  <a:tcPr marL="9525" marR="9525" marT="95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4" name="表 3"/>
          <p:cNvGraphicFramePr>
            <a:graphicFrameLocks noGrp="1"/>
          </p:cNvGraphicFramePr>
          <p:nvPr/>
        </p:nvGraphicFramePr>
        <p:xfrm>
          <a:off x="4099864" y="3861048"/>
          <a:ext cx="4000528" cy="2242180"/>
        </p:xfrm>
        <a:graphic>
          <a:graphicData uri="http://schemas.openxmlformats.org/drawingml/2006/table">
            <a:tbl>
              <a:tblPr>
                <a:tableStyleId>{5C22544A-7EE6-4342-B048-85BDC9FD1C3A}</a:tableStyleId>
              </a:tblPr>
              <a:tblGrid>
                <a:gridCol w="2033055"/>
                <a:gridCol w="733323"/>
                <a:gridCol w="1234150"/>
              </a:tblGrid>
              <a:tr h="277428">
                <a:tc>
                  <a:txBody>
                    <a:bodyPr/>
                    <a:lstStyle/>
                    <a:p>
                      <a:pPr algn="ctr" fontAlgn="ctr"/>
                      <a:r>
                        <a:rPr lang="ja-JP" altLang="en-US" sz="2400" b="1" u="none" strike="noStrike" dirty="0" smtClean="0">
                          <a:solidFill>
                            <a:srgbClr val="FF0000"/>
                          </a:solidFill>
                          <a:effectLst/>
                          <a:latin typeface="+mn-ea"/>
                          <a:ea typeface="+mn-ea"/>
                        </a:rPr>
                        <a:t>総蛋白</a:t>
                      </a:r>
                      <a:endParaRPr lang="ja-JP" altLang="en-US" sz="2400" b="1" i="0" u="none" strike="noStrike" dirty="0">
                        <a:solidFill>
                          <a:srgbClr val="FF0000"/>
                        </a:solidFill>
                        <a:effectLst/>
                        <a:latin typeface="+mn-ea"/>
                        <a:ea typeface="+mn-ea"/>
                      </a:endParaRPr>
                    </a:p>
                  </a:txBody>
                  <a:tcPr marL="9525" marR="9525" marT="95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altLang="ja-JP" sz="2400" b="1" i="0" u="none" strike="noStrike" dirty="0" smtClean="0">
                          <a:solidFill>
                            <a:srgbClr val="FF0000"/>
                          </a:solidFill>
                          <a:effectLst/>
                          <a:latin typeface="+mn-ea"/>
                          <a:ea typeface="+mn-ea"/>
                        </a:rPr>
                        <a:t>8.5</a:t>
                      </a:r>
                      <a:endParaRPr lang="en-US" altLang="ja-JP" sz="2400" b="1" i="0" u="none" strike="noStrike" dirty="0">
                        <a:solidFill>
                          <a:srgbClr val="FF0000"/>
                        </a:solidFill>
                        <a:effectLst/>
                        <a:latin typeface="+mn-ea"/>
                        <a:ea typeface="+mn-ea"/>
                      </a:endParaRPr>
                    </a:p>
                  </a:txBody>
                  <a:tcPr marL="9525" marR="9525" marT="95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ja-JP" altLang="en-US" sz="2400" b="1" u="none" strike="noStrike" dirty="0" smtClean="0">
                          <a:solidFill>
                            <a:srgbClr val="FF0000"/>
                          </a:solidFill>
                          <a:effectLst/>
                          <a:latin typeface="+mn-ea"/>
                          <a:ea typeface="+mn-ea"/>
                        </a:rPr>
                        <a:t>　</a:t>
                      </a:r>
                      <a:r>
                        <a:rPr lang="en-US" sz="2400" b="1" u="none" strike="noStrike" dirty="0" smtClean="0">
                          <a:solidFill>
                            <a:srgbClr val="FF0000"/>
                          </a:solidFill>
                          <a:effectLst/>
                          <a:latin typeface="+mn-ea"/>
                          <a:ea typeface="+mn-ea"/>
                        </a:rPr>
                        <a:t>g/dl       </a:t>
                      </a:r>
                      <a:endParaRPr lang="en-US" sz="2400" b="1" i="0" u="none" strike="noStrike" dirty="0">
                        <a:solidFill>
                          <a:srgbClr val="FF0000"/>
                        </a:solidFill>
                        <a:effectLst/>
                        <a:latin typeface="+mn-ea"/>
                        <a:ea typeface="+mn-ea"/>
                      </a:endParaRPr>
                    </a:p>
                  </a:txBody>
                  <a:tcPr marL="9525" marR="9525" marT="95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7428">
                <a:tc>
                  <a:txBody>
                    <a:bodyPr/>
                    <a:lstStyle/>
                    <a:p>
                      <a:pPr algn="ctr" fontAlgn="ctr"/>
                      <a:r>
                        <a:rPr lang="en-US" sz="2400" b="1" u="none" strike="noStrike" dirty="0">
                          <a:solidFill>
                            <a:srgbClr val="0070C0"/>
                          </a:solidFill>
                          <a:effectLst/>
                          <a:latin typeface="+mn-ea"/>
                          <a:ea typeface="+mn-ea"/>
                        </a:rPr>
                        <a:t>ALB</a:t>
                      </a:r>
                      <a:endParaRPr lang="en-US" sz="2400" b="1" i="0" u="none" strike="noStrike" dirty="0">
                        <a:solidFill>
                          <a:srgbClr val="0070C0"/>
                        </a:solidFill>
                        <a:effectLst/>
                        <a:latin typeface="+mn-ea"/>
                        <a:ea typeface="+mn-ea"/>
                      </a:endParaRPr>
                    </a:p>
                  </a:txBody>
                  <a:tcPr marL="9525" marR="9525" marT="95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altLang="ja-JP" sz="2400" b="1" i="0" u="none" strike="noStrike" dirty="0" smtClean="0">
                          <a:solidFill>
                            <a:srgbClr val="0070C0"/>
                          </a:solidFill>
                          <a:effectLst/>
                          <a:latin typeface="+mn-ea"/>
                          <a:ea typeface="+mn-ea"/>
                        </a:rPr>
                        <a:t>3.6</a:t>
                      </a:r>
                      <a:endParaRPr lang="en-US" altLang="ja-JP" sz="2400" b="1" i="0" u="none" strike="noStrike" dirty="0">
                        <a:solidFill>
                          <a:srgbClr val="0070C0"/>
                        </a:solidFill>
                        <a:effectLst/>
                        <a:latin typeface="+mn-ea"/>
                        <a:ea typeface="+mn-ea"/>
                      </a:endParaRPr>
                    </a:p>
                  </a:txBody>
                  <a:tcPr marL="9525" marR="9525" marT="95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ja-JP" altLang="en-US" sz="2400" b="1" u="none" strike="noStrike" dirty="0" smtClean="0">
                          <a:solidFill>
                            <a:srgbClr val="0070C0"/>
                          </a:solidFill>
                          <a:effectLst/>
                          <a:latin typeface="+mn-ea"/>
                          <a:ea typeface="+mn-ea"/>
                        </a:rPr>
                        <a:t>　</a:t>
                      </a:r>
                      <a:r>
                        <a:rPr lang="en-US" sz="2400" b="1" u="none" strike="noStrike" dirty="0" smtClean="0">
                          <a:solidFill>
                            <a:srgbClr val="0070C0"/>
                          </a:solidFill>
                          <a:effectLst/>
                          <a:latin typeface="+mn-ea"/>
                          <a:ea typeface="+mn-ea"/>
                        </a:rPr>
                        <a:t>g/dl         </a:t>
                      </a:r>
                      <a:endParaRPr lang="en-US" sz="2400" b="1" i="0" u="none" strike="noStrike" dirty="0">
                        <a:solidFill>
                          <a:srgbClr val="0070C0"/>
                        </a:solidFill>
                        <a:effectLst/>
                        <a:latin typeface="+mn-ea"/>
                        <a:ea typeface="+mn-ea"/>
                      </a:endParaRPr>
                    </a:p>
                  </a:txBody>
                  <a:tcPr marL="9525" marR="9525" marT="95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39941">
                <a:tc>
                  <a:txBody>
                    <a:bodyPr/>
                    <a:lstStyle/>
                    <a:p>
                      <a:pPr algn="ctr" fontAlgn="ctr"/>
                      <a:r>
                        <a:rPr lang="en-US" sz="2400" b="1" u="none" strike="noStrike" dirty="0">
                          <a:solidFill>
                            <a:schemeClr val="tx1"/>
                          </a:solidFill>
                          <a:effectLst/>
                          <a:latin typeface="+mn-ea"/>
                          <a:ea typeface="+mn-ea"/>
                        </a:rPr>
                        <a:t>e-GFR</a:t>
                      </a:r>
                      <a:endParaRPr lang="en-US" sz="2400" b="1" i="0" u="none" strike="noStrike" dirty="0">
                        <a:solidFill>
                          <a:schemeClr val="tx1"/>
                        </a:solidFill>
                        <a:effectLst/>
                        <a:latin typeface="+mn-ea"/>
                        <a:ea typeface="+mn-ea"/>
                      </a:endParaRPr>
                    </a:p>
                  </a:txBody>
                  <a:tcPr marL="9525" marR="9525" marT="95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altLang="ja-JP" sz="2400" b="1" i="0" u="none" strike="noStrike" dirty="0" smtClean="0">
                          <a:solidFill>
                            <a:schemeClr val="tx1"/>
                          </a:solidFill>
                          <a:effectLst/>
                          <a:latin typeface="+mn-ea"/>
                          <a:ea typeface="+mn-ea"/>
                        </a:rPr>
                        <a:t>77</a:t>
                      </a:r>
                      <a:endParaRPr lang="en-US" altLang="ja-JP" sz="2400" b="1" i="0" u="none" strike="noStrike" dirty="0">
                        <a:solidFill>
                          <a:schemeClr val="tx1"/>
                        </a:solidFill>
                        <a:effectLst/>
                        <a:latin typeface="+mn-ea"/>
                        <a:ea typeface="+mn-ea"/>
                      </a:endParaRPr>
                    </a:p>
                  </a:txBody>
                  <a:tcPr marL="9525" marR="9525" marT="95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2400" b="1" u="none" strike="noStrike" dirty="0" smtClean="0">
                          <a:solidFill>
                            <a:schemeClr val="tx1"/>
                          </a:solidFill>
                          <a:effectLst/>
                          <a:latin typeface="+mn-ea"/>
                          <a:ea typeface="+mn-ea"/>
                        </a:rPr>
                        <a:t>ml/min/1.73</a:t>
                      </a:r>
                      <a:r>
                        <a:rPr lang="en-US" sz="2400" b="1" u="none" strike="noStrike" dirty="0">
                          <a:solidFill>
                            <a:schemeClr val="tx1"/>
                          </a:solidFill>
                          <a:effectLst/>
                          <a:latin typeface="+mn-ea"/>
                          <a:ea typeface="+mn-ea"/>
                        </a:rPr>
                        <a:t>㎡         </a:t>
                      </a:r>
                      <a:endParaRPr lang="en-US" sz="2400" b="1" i="0" u="none" strike="noStrike" dirty="0">
                        <a:solidFill>
                          <a:schemeClr val="tx1"/>
                        </a:solidFill>
                        <a:effectLst/>
                        <a:latin typeface="+mn-ea"/>
                        <a:ea typeface="+mn-ea"/>
                      </a:endParaRPr>
                    </a:p>
                  </a:txBody>
                  <a:tcPr marL="9525" marR="9525" marT="95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7428">
                <a:tc>
                  <a:txBody>
                    <a:bodyPr/>
                    <a:lstStyle/>
                    <a:p>
                      <a:pPr algn="ctr" fontAlgn="ctr"/>
                      <a:r>
                        <a:rPr lang="en-US" sz="2400" b="1" i="0" u="none" strike="noStrike" dirty="0" smtClean="0">
                          <a:solidFill>
                            <a:srgbClr val="FF0000"/>
                          </a:solidFill>
                          <a:effectLst/>
                          <a:latin typeface="+mn-ea"/>
                          <a:ea typeface="+mn-ea"/>
                        </a:rPr>
                        <a:t>CRP</a:t>
                      </a:r>
                      <a:endParaRPr lang="en-US" sz="2400" b="1" i="0" u="none" strike="noStrike" dirty="0">
                        <a:solidFill>
                          <a:srgbClr val="FF0000"/>
                        </a:solidFill>
                        <a:effectLst/>
                        <a:latin typeface="+mn-ea"/>
                        <a:ea typeface="+mn-ea"/>
                      </a:endParaRPr>
                    </a:p>
                  </a:txBody>
                  <a:tcPr marL="9525" marR="9525" marT="95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altLang="ja-JP" sz="2400" b="1" i="0" u="none" strike="noStrike" dirty="0" smtClean="0">
                          <a:solidFill>
                            <a:srgbClr val="FF0000"/>
                          </a:solidFill>
                          <a:effectLst/>
                          <a:latin typeface="+mn-ea"/>
                          <a:ea typeface="+mn-ea"/>
                        </a:rPr>
                        <a:t>1.32</a:t>
                      </a:r>
                      <a:endParaRPr lang="en-US" altLang="ja-JP" sz="2400" b="1" i="0" u="none" strike="noStrike" dirty="0">
                        <a:solidFill>
                          <a:srgbClr val="FF0000"/>
                        </a:solidFill>
                        <a:effectLst/>
                        <a:latin typeface="+mn-ea"/>
                        <a:ea typeface="+mn-ea"/>
                      </a:endParaRPr>
                    </a:p>
                  </a:txBody>
                  <a:tcPr marL="9525" marR="9525" marT="95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ja-JP" altLang="en-US" sz="2400" b="1" u="none" strike="noStrike" dirty="0" smtClean="0">
                          <a:solidFill>
                            <a:srgbClr val="FF0000"/>
                          </a:solidFill>
                          <a:effectLst/>
                          <a:latin typeface="+mn-ea"/>
                          <a:ea typeface="+mn-ea"/>
                        </a:rPr>
                        <a:t>　</a:t>
                      </a:r>
                      <a:r>
                        <a:rPr lang="en-US" sz="2400" b="1" u="none" strike="noStrike" dirty="0" smtClean="0">
                          <a:solidFill>
                            <a:srgbClr val="FF0000"/>
                          </a:solidFill>
                          <a:effectLst/>
                          <a:latin typeface="+mn-ea"/>
                          <a:ea typeface="+mn-ea"/>
                        </a:rPr>
                        <a:t>mg/dl         </a:t>
                      </a:r>
                      <a:endParaRPr lang="en-US" sz="2400" b="1" i="0" u="none" strike="noStrike" dirty="0">
                        <a:solidFill>
                          <a:srgbClr val="FF0000"/>
                        </a:solidFill>
                        <a:effectLst/>
                        <a:latin typeface="+mn-ea"/>
                        <a:ea typeface="+mn-ea"/>
                      </a:endParaRPr>
                    </a:p>
                  </a:txBody>
                  <a:tcPr marL="9525" marR="9525" marT="95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7428">
                <a:tc>
                  <a:txBody>
                    <a:bodyPr/>
                    <a:lstStyle/>
                    <a:p>
                      <a:pPr algn="ctr" fontAlgn="ctr"/>
                      <a:r>
                        <a:rPr lang="en-US" altLang="ja-JP" sz="2400" b="1" i="0" u="none" strike="noStrike" dirty="0" err="1" smtClean="0">
                          <a:solidFill>
                            <a:srgbClr val="FF0000"/>
                          </a:solidFill>
                          <a:effectLst/>
                          <a:latin typeface="+mn-ea"/>
                          <a:ea typeface="+mn-ea"/>
                        </a:rPr>
                        <a:t>Ferritin</a:t>
                      </a:r>
                      <a:endParaRPr lang="en-US" sz="2400" b="1" i="0" u="none" strike="noStrike" dirty="0">
                        <a:solidFill>
                          <a:srgbClr val="FF0000"/>
                        </a:solidFill>
                        <a:effectLst/>
                        <a:latin typeface="+mn-ea"/>
                        <a:ea typeface="+mn-ea"/>
                      </a:endParaRPr>
                    </a:p>
                  </a:txBody>
                  <a:tcPr marL="9525" marR="9525" marT="95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altLang="ja-JP" sz="2400" b="1" i="0" u="none" strike="noStrike" dirty="0" smtClean="0">
                          <a:solidFill>
                            <a:srgbClr val="FF0000"/>
                          </a:solidFill>
                          <a:effectLst/>
                          <a:latin typeface="+mn-ea"/>
                          <a:ea typeface="+mn-ea"/>
                        </a:rPr>
                        <a:t>33.3</a:t>
                      </a:r>
                      <a:endParaRPr lang="en-US" altLang="ja-JP" sz="2400" b="1" i="0" u="none" strike="noStrike" dirty="0">
                        <a:solidFill>
                          <a:srgbClr val="FF0000"/>
                        </a:solidFill>
                        <a:effectLst/>
                        <a:latin typeface="+mn-ea"/>
                        <a:ea typeface="+mn-ea"/>
                      </a:endParaRPr>
                    </a:p>
                  </a:txBody>
                  <a:tcPr marL="9525" marR="9525" marT="95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sz="2400" b="1" i="0" u="none" strike="noStrike" dirty="0" err="1" smtClean="0">
                          <a:solidFill>
                            <a:srgbClr val="FF0000"/>
                          </a:solidFill>
                          <a:effectLst/>
                          <a:latin typeface="+mn-ea"/>
                          <a:ea typeface="+mn-ea"/>
                        </a:rPr>
                        <a:t>ng</a:t>
                      </a:r>
                      <a:r>
                        <a:rPr lang="en-US" sz="2400" b="1" i="0" u="none" strike="noStrike" dirty="0" smtClean="0">
                          <a:solidFill>
                            <a:srgbClr val="FF0000"/>
                          </a:solidFill>
                          <a:effectLst/>
                          <a:latin typeface="+mn-ea"/>
                          <a:ea typeface="+mn-ea"/>
                        </a:rPr>
                        <a:t>/ml</a:t>
                      </a:r>
                    </a:p>
                  </a:txBody>
                  <a:tcPr marL="9525" marR="9525" marT="95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5" name="表 4"/>
          <p:cNvGraphicFramePr>
            <a:graphicFrameLocks noGrp="1"/>
          </p:cNvGraphicFramePr>
          <p:nvPr/>
        </p:nvGraphicFramePr>
        <p:xfrm>
          <a:off x="255790" y="3754036"/>
          <a:ext cx="4032250" cy="1363626"/>
        </p:xfrm>
        <a:graphic>
          <a:graphicData uri="http://schemas.openxmlformats.org/drawingml/2006/table">
            <a:tbl>
              <a:tblPr>
                <a:tableStyleId>{5C22544A-7EE6-4342-B048-85BDC9FD1C3A}</a:tableStyleId>
              </a:tblPr>
              <a:tblGrid>
                <a:gridCol w="1475855"/>
                <a:gridCol w="1312458"/>
                <a:gridCol w="1243937"/>
              </a:tblGrid>
              <a:tr h="454542">
                <a:tc>
                  <a:txBody>
                    <a:bodyPr/>
                    <a:lstStyle/>
                    <a:p>
                      <a:pPr algn="ctr" fontAlgn="ctr"/>
                      <a:r>
                        <a:rPr lang="en-US" sz="2400" b="1" u="none" strike="noStrike" dirty="0">
                          <a:solidFill>
                            <a:schemeClr val="tx1"/>
                          </a:solidFill>
                          <a:effectLst/>
                          <a:latin typeface="+mn-ea"/>
                          <a:ea typeface="+mn-ea"/>
                        </a:rPr>
                        <a:t>Na</a:t>
                      </a:r>
                      <a:endParaRPr lang="en-US" sz="2400" b="1" i="0" u="none" strike="noStrike" dirty="0">
                        <a:solidFill>
                          <a:schemeClr val="tx1"/>
                        </a:solidFill>
                        <a:effectLst/>
                        <a:latin typeface="+mn-ea"/>
                        <a:ea typeface="+mn-ea"/>
                      </a:endParaRPr>
                    </a:p>
                  </a:txBody>
                  <a:tcPr marL="9525" marR="9525" marT="95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altLang="ja-JP" sz="2400" b="1" u="none" strike="noStrike" dirty="0" smtClean="0">
                          <a:solidFill>
                            <a:schemeClr val="tx1"/>
                          </a:solidFill>
                          <a:effectLst/>
                          <a:latin typeface="+mn-ea"/>
                          <a:ea typeface="+mn-ea"/>
                        </a:rPr>
                        <a:t>140</a:t>
                      </a:r>
                      <a:endParaRPr lang="en-US" altLang="ja-JP" sz="2400" b="1" i="0" u="none" strike="noStrike" dirty="0">
                        <a:solidFill>
                          <a:schemeClr val="tx1"/>
                        </a:solidFill>
                        <a:effectLst/>
                        <a:latin typeface="+mn-ea"/>
                        <a:ea typeface="+mn-ea"/>
                      </a:endParaRPr>
                    </a:p>
                  </a:txBody>
                  <a:tcPr marL="9525" marR="9525" marT="95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2400" b="1" u="none" strike="noStrike" dirty="0">
                          <a:solidFill>
                            <a:schemeClr val="tx1"/>
                          </a:solidFill>
                          <a:effectLst/>
                          <a:latin typeface="+mn-ea"/>
                          <a:ea typeface="+mn-ea"/>
                        </a:rPr>
                        <a:t> </a:t>
                      </a:r>
                      <a:r>
                        <a:rPr lang="en-US" sz="2400" b="1" u="none" strike="noStrike" dirty="0" err="1">
                          <a:solidFill>
                            <a:schemeClr val="tx1"/>
                          </a:solidFill>
                          <a:effectLst/>
                          <a:latin typeface="+mn-ea"/>
                          <a:ea typeface="+mn-ea"/>
                        </a:rPr>
                        <a:t>mEq</a:t>
                      </a:r>
                      <a:r>
                        <a:rPr lang="en-US" sz="2400" b="1" u="none" strike="noStrike" dirty="0">
                          <a:solidFill>
                            <a:schemeClr val="tx1"/>
                          </a:solidFill>
                          <a:effectLst/>
                          <a:latin typeface="+mn-ea"/>
                          <a:ea typeface="+mn-ea"/>
                        </a:rPr>
                        <a:t>/l  </a:t>
                      </a:r>
                      <a:endParaRPr lang="en-US" sz="2400" b="1" i="0" u="none" strike="noStrike" dirty="0">
                        <a:solidFill>
                          <a:schemeClr val="tx1"/>
                        </a:solidFill>
                        <a:effectLst/>
                        <a:latin typeface="+mn-ea"/>
                        <a:ea typeface="+mn-ea"/>
                      </a:endParaRPr>
                    </a:p>
                  </a:txBody>
                  <a:tcPr marL="9525" marR="9525" marT="95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54542">
                <a:tc>
                  <a:txBody>
                    <a:bodyPr/>
                    <a:lstStyle/>
                    <a:p>
                      <a:pPr algn="ctr" fontAlgn="ctr"/>
                      <a:r>
                        <a:rPr lang="en-US" sz="2400" b="1" u="none" strike="noStrike" dirty="0">
                          <a:solidFill>
                            <a:schemeClr val="tx1"/>
                          </a:solidFill>
                          <a:effectLst/>
                          <a:latin typeface="+mn-ea"/>
                          <a:ea typeface="+mn-ea"/>
                        </a:rPr>
                        <a:t>K</a:t>
                      </a:r>
                      <a:endParaRPr lang="en-US" sz="2400" b="1" i="0" u="none" strike="noStrike" dirty="0">
                        <a:solidFill>
                          <a:schemeClr val="tx1"/>
                        </a:solidFill>
                        <a:effectLst/>
                        <a:latin typeface="+mn-ea"/>
                        <a:ea typeface="+mn-ea"/>
                      </a:endParaRPr>
                    </a:p>
                  </a:txBody>
                  <a:tcPr marL="9525" marR="9525" marT="95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altLang="ja-JP" sz="2400" b="1" u="none" strike="noStrike" dirty="0" smtClean="0">
                          <a:solidFill>
                            <a:schemeClr val="tx1"/>
                          </a:solidFill>
                          <a:effectLst/>
                          <a:latin typeface="+mn-ea"/>
                          <a:ea typeface="+mn-ea"/>
                        </a:rPr>
                        <a:t>4.4</a:t>
                      </a:r>
                      <a:endParaRPr lang="en-US" altLang="ja-JP" sz="2400" b="1" i="0" u="none" strike="noStrike" dirty="0">
                        <a:solidFill>
                          <a:schemeClr val="tx1"/>
                        </a:solidFill>
                        <a:effectLst/>
                        <a:latin typeface="+mn-ea"/>
                        <a:ea typeface="+mn-ea"/>
                      </a:endParaRPr>
                    </a:p>
                  </a:txBody>
                  <a:tcPr marL="9525" marR="9525" marT="95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2400" b="1" u="none" strike="noStrike" dirty="0">
                          <a:solidFill>
                            <a:schemeClr val="tx1"/>
                          </a:solidFill>
                          <a:effectLst/>
                          <a:latin typeface="+mn-ea"/>
                          <a:ea typeface="+mn-ea"/>
                        </a:rPr>
                        <a:t> </a:t>
                      </a:r>
                      <a:r>
                        <a:rPr lang="en-US" sz="2400" b="1" u="none" strike="noStrike" dirty="0" err="1">
                          <a:solidFill>
                            <a:schemeClr val="tx1"/>
                          </a:solidFill>
                          <a:effectLst/>
                          <a:latin typeface="+mn-ea"/>
                          <a:ea typeface="+mn-ea"/>
                        </a:rPr>
                        <a:t>mEq</a:t>
                      </a:r>
                      <a:r>
                        <a:rPr lang="en-US" sz="2400" b="1" u="none" strike="noStrike" dirty="0">
                          <a:solidFill>
                            <a:schemeClr val="tx1"/>
                          </a:solidFill>
                          <a:effectLst/>
                          <a:latin typeface="+mn-ea"/>
                          <a:ea typeface="+mn-ea"/>
                        </a:rPr>
                        <a:t>/l  </a:t>
                      </a:r>
                      <a:endParaRPr lang="en-US" sz="2400" b="1" i="0" u="none" strike="noStrike" dirty="0">
                        <a:solidFill>
                          <a:schemeClr val="tx1"/>
                        </a:solidFill>
                        <a:effectLst/>
                        <a:latin typeface="+mn-ea"/>
                        <a:ea typeface="+mn-ea"/>
                      </a:endParaRPr>
                    </a:p>
                  </a:txBody>
                  <a:tcPr marL="9525" marR="9525" marT="95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54542">
                <a:tc>
                  <a:txBody>
                    <a:bodyPr/>
                    <a:lstStyle/>
                    <a:p>
                      <a:pPr algn="ctr" fontAlgn="ctr"/>
                      <a:r>
                        <a:rPr lang="en-US" sz="2400" b="1" u="none" strike="noStrike">
                          <a:solidFill>
                            <a:schemeClr val="tx1"/>
                          </a:solidFill>
                          <a:effectLst/>
                          <a:latin typeface="+mn-ea"/>
                          <a:ea typeface="+mn-ea"/>
                        </a:rPr>
                        <a:t>Cl</a:t>
                      </a:r>
                      <a:endParaRPr lang="en-US" sz="2400" b="1" i="0" u="none" strike="noStrike">
                        <a:solidFill>
                          <a:schemeClr val="tx1"/>
                        </a:solidFill>
                        <a:effectLst/>
                        <a:latin typeface="+mn-ea"/>
                        <a:ea typeface="+mn-ea"/>
                      </a:endParaRPr>
                    </a:p>
                  </a:txBody>
                  <a:tcPr marL="9525" marR="9525" marT="95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altLang="ja-JP" sz="2400" b="1" u="none" strike="noStrike" dirty="0" smtClean="0">
                          <a:solidFill>
                            <a:schemeClr val="tx1"/>
                          </a:solidFill>
                          <a:effectLst/>
                          <a:latin typeface="+mn-ea"/>
                          <a:ea typeface="+mn-ea"/>
                        </a:rPr>
                        <a:t>107</a:t>
                      </a:r>
                      <a:endParaRPr lang="en-US" altLang="ja-JP" sz="2400" b="1" i="0" u="none" strike="noStrike" dirty="0">
                        <a:solidFill>
                          <a:schemeClr val="tx1"/>
                        </a:solidFill>
                        <a:effectLst/>
                        <a:latin typeface="+mn-ea"/>
                        <a:ea typeface="+mn-ea"/>
                      </a:endParaRPr>
                    </a:p>
                  </a:txBody>
                  <a:tcPr marL="9525" marR="9525" marT="95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2400" b="1" u="none" strike="noStrike" dirty="0">
                          <a:solidFill>
                            <a:schemeClr val="tx1"/>
                          </a:solidFill>
                          <a:effectLst/>
                          <a:latin typeface="+mn-ea"/>
                          <a:ea typeface="+mn-ea"/>
                        </a:rPr>
                        <a:t> </a:t>
                      </a:r>
                      <a:r>
                        <a:rPr lang="en-US" sz="2400" b="1" u="none" strike="noStrike" dirty="0" err="1">
                          <a:solidFill>
                            <a:schemeClr val="tx1"/>
                          </a:solidFill>
                          <a:effectLst/>
                          <a:latin typeface="+mn-ea"/>
                          <a:ea typeface="+mn-ea"/>
                        </a:rPr>
                        <a:t>mEq</a:t>
                      </a:r>
                      <a:r>
                        <a:rPr lang="en-US" sz="2400" b="1" u="none" strike="noStrike" dirty="0">
                          <a:solidFill>
                            <a:schemeClr val="tx1"/>
                          </a:solidFill>
                          <a:effectLst/>
                          <a:latin typeface="+mn-ea"/>
                          <a:ea typeface="+mn-ea"/>
                        </a:rPr>
                        <a:t>/l  </a:t>
                      </a:r>
                      <a:endParaRPr lang="en-US" sz="2400" b="1" i="0" u="none" strike="noStrike" dirty="0">
                        <a:solidFill>
                          <a:schemeClr val="tx1"/>
                        </a:solidFill>
                        <a:effectLst/>
                        <a:latin typeface="+mn-ea"/>
                        <a:ea typeface="+mn-ea"/>
                      </a:endParaRPr>
                    </a:p>
                  </a:txBody>
                  <a:tcPr marL="9525" marR="9525" marT="95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6" name="表 5"/>
          <p:cNvGraphicFramePr>
            <a:graphicFrameLocks noGrp="1"/>
          </p:cNvGraphicFramePr>
          <p:nvPr/>
        </p:nvGraphicFramePr>
        <p:xfrm>
          <a:off x="462953" y="5229200"/>
          <a:ext cx="3604991" cy="750568"/>
        </p:xfrm>
        <a:graphic>
          <a:graphicData uri="http://schemas.openxmlformats.org/drawingml/2006/table">
            <a:tbl>
              <a:tblPr>
                <a:tableStyleId>{5C22544A-7EE6-4342-B048-85BDC9FD1C3A}</a:tableStyleId>
              </a:tblPr>
              <a:tblGrid>
                <a:gridCol w="1005314"/>
                <a:gridCol w="1487549"/>
                <a:gridCol w="1112128"/>
              </a:tblGrid>
              <a:tr h="277428">
                <a:tc>
                  <a:txBody>
                    <a:bodyPr/>
                    <a:lstStyle/>
                    <a:p>
                      <a:pPr algn="ctr" fontAlgn="ctr"/>
                      <a:r>
                        <a:rPr lang="en-US" sz="2400" b="1" u="none" strike="noStrike" dirty="0">
                          <a:solidFill>
                            <a:schemeClr val="tx1"/>
                          </a:solidFill>
                          <a:effectLst/>
                          <a:latin typeface="+mn-ea"/>
                          <a:ea typeface="+mn-ea"/>
                        </a:rPr>
                        <a:t>UN</a:t>
                      </a:r>
                      <a:endParaRPr lang="en-US" sz="2400" b="1" i="0" u="none" strike="noStrike" dirty="0">
                        <a:solidFill>
                          <a:schemeClr val="tx1"/>
                        </a:solidFill>
                        <a:effectLst/>
                        <a:latin typeface="+mn-ea"/>
                        <a:ea typeface="+mn-ea"/>
                      </a:endParaRPr>
                    </a:p>
                  </a:txBody>
                  <a:tcPr marL="9525" marR="9525" marT="95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altLang="ja-JP" sz="2400" b="1" i="0" u="none" strike="noStrike" dirty="0" smtClean="0">
                          <a:solidFill>
                            <a:schemeClr val="tx1"/>
                          </a:solidFill>
                          <a:effectLst/>
                          <a:latin typeface="+mn-ea"/>
                          <a:ea typeface="+mn-ea"/>
                        </a:rPr>
                        <a:t>19.0</a:t>
                      </a:r>
                      <a:endParaRPr lang="en-US" altLang="ja-JP" sz="2400" b="1" i="0" u="none" strike="noStrike" dirty="0">
                        <a:solidFill>
                          <a:schemeClr val="tx1"/>
                        </a:solidFill>
                        <a:effectLst/>
                        <a:latin typeface="+mn-ea"/>
                        <a:ea typeface="+mn-ea"/>
                      </a:endParaRPr>
                    </a:p>
                  </a:txBody>
                  <a:tcPr marL="9525" marR="9525" marT="95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ja-JP" altLang="en-US" sz="2400" b="1" u="none" strike="noStrike" dirty="0" smtClean="0">
                          <a:solidFill>
                            <a:schemeClr val="tx1"/>
                          </a:solidFill>
                          <a:effectLst/>
                          <a:latin typeface="+mn-ea"/>
                          <a:ea typeface="+mn-ea"/>
                        </a:rPr>
                        <a:t>　</a:t>
                      </a:r>
                      <a:r>
                        <a:rPr lang="en-US" sz="2400" b="1" u="none" strike="noStrike" dirty="0" smtClean="0">
                          <a:solidFill>
                            <a:schemeClr val="tx1"/>
                          </a:solidFill>
                          <a:effectLst/>
                          <a:latin typeface="+mn-ea"/>
                          <a:ea typeface="+mn-ea"/>
                        </a:rPr>
                        <a:t>mg/dl        </a:t>
                      </a:r>
                      <a:endParaRPr lang="en-US" sz="2400" b="1" i="0" u="none" strike="noStrike" dirty="0">
                        <a:solidFill>
                          <a:schemeClr val="tx1"/>
                        </a:solidFill>
                        <a:effectLst/>
                        <a:latin typeface="+mn-ea"/>
                        <a:ea typeface="+mn-ea"/>
                      </a:endParaRPr>
                    </a:p>
                  </a:txBody>
                  <a:tcPr marL="9525" marR="9525" marT="95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7428">
                <a:tc>
                  <a:txBody>
                    <a:bodyPr/>
                    <a:lstStyle/>
                    <a:p>
                      <a:pPr algn="ctr" fontAlgn="ctr"/>
                      <a:r>
                        <a:rPr lang="en-US" sz="2400" b="1" u="none" strike="noStrike" dirty="0" smtClean="0">
                          <a:solidFill>
                            <a:schemeClr val="tx1"/>
                          </a:solidFill>
                          <a:effectLst/>
                          <a:latin typeface="+mn-ea"/>
                          <a:ea typeface="+mn-ea"/>
                        </a:rPr>
                        <a:t>CRE</a:t>
                      </a:r>
                      <a:endParaRPr lang="en-US" sz="2400" b="1" i="0" u="none" strike="noStrike" dirty="0">
                        <a:solidFill>
                          <a:schemeClr val="tx1"/>
                        </a:solidFill>
                        <a:effectLst/>
                        <a:latin typeface="+mn-ea"/>
                        <a:ea typeface="+mn-ea"/>
                      </a:endParaRPr>
                    </a:p>
                  </a:txBody>
                  <a:tcPr marL="9525" marR="9525" marT="95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altLang="ja-JP" sz="2400" b="1" u="none" strike="noStrike" dirty="0" smtClean="0">
                          <a:solidFill>
                            <a:schemeClr val="tx1"/>
                          </a:solidFill>
                          <a:effectLst/>
                          <a:latin typeface="+mn-ea"/>
                          <a:ea typeface="+mn-ea"/>
                        </a:rPr>
                        <a:t>0.59</a:t>
                      </a:r>
                      <a:endParaRPr lang="en-US" altLang="ja-JP" sz="2400" b="1" i="0" u="none" strike="noStrike" dirty="0">
                        <a:solidFill>
                          <a:schemeClr val="tx1"/>
                        </a:solidFill>
                        <a:effectLst/>
                        <a:latin typeface="+mn-ea"/>
                        <a:ea typeface="+mn-ea"/>
                      </a:endParaRPr>
                    </a:p>
                  </a:txBody>
                  <a:tcPr marL="9525" marR="9525" marT="95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ja-JP" altLang="en-US" sz="2400" b="1" u="none" strike="noStrike" dirty="0" smtClean="0">
                          <a:solidFill>
                            <a:schemeClr val="tx1"/>
                          </a:solidFill>
                          <a:effectLst/>
                          <a:latin typeface="+mn-ea"/>
                          <a:ea typeface="+mn-ea"/>
                        </a:rPr>
                        <a:t>　</a:t>
                      </a:r>
                      <a:r>
                        <a:rPr lang="en-US" sz="2400" b="1" u="none" strike="noStrike" dirty="0" smtClean="0">
                          <a:solidFill>
                            <a:schemeClr val="tx1"/>
                          </a:solidFill>
                          <a:effectLst/>
                          <a:latin typeface="+mn-ea"/>
                          <a:ea typeface="+mn-ea"/>
                        </a:rPr>
                        <a:t>mg/dl         </a:t>
                      </a:r>
                      <a:endParaRPr lang="en-US" sz="2400" b="1" i="0" u="none" strike="noStrike" dirty="0">
                        <a:solidFill>
                          <a:schemeClr val="tx1"/>
                        </a:solidFill>
                        <a:effectLst/>
                        <a:latin typeface="+mn-ea"/>
                        <a:ea typeface="+mn-ea"/>
                      </a:endParaRPr>
                    </a:p>
                  </a:txBody>
                  <a:tcPr marL="9525" marR="9525" marT="952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7" name="表 6"/>
          <p:cNvGraphicFramePr>
            <a:graphicFrameLocks noGrp="1"/>
          </p:cNvGraphicFramePr>
          <p:nvPr/>
        </p:nvGraphicFramePr>
        <p:xfrm>
          <a:off x="4355976" y="1268760"/>
          <a:ext cx="4032250" cy="2448270"/>
        </p:xfrm>
        <a:graphic>
          <a:graphicData uri="http://schemas.openxmlformats.org/drawingml/2006/table">
            <a:tbl>
              <a:tblPr>
                <a:tableStyleId>{5C22544A-7EE6-4342-B048-85BDC9FD1C3A}</a:tableStyleId>
              </a:tblPr>
              <a:tblGrid>
                <a:gridCol w="1475855"/>
                <a:gridCol w="1312458"/>
                <a:gridCol w="1243937"/>
              </a:tblGrid>
              <a:tr h="792601">
                <a:tc>
                  <a:txBody>
                    <a:bodyPr/>
                    <a:lstStyle/>
                    <a:p>
                      <a:pPr algn="ctr" fontAlgn="ctr"/>
                      <a:r>
                        <a:rPr lang="en-US" sz="2400" b="1" u="none" strike="noStrike" dirty="0" smtClean="0">
                          <a:solidFill>
                            <a:schemeClr val="tx1"/>
                          </a:solidFill>
                          <a:effectLst/>
                          <a:latin typeface="+mn-ea"/>
                          <a:ea typeface="+mn-ea"/>
                        </a:rPr>
                        <a:t>T-</a:t>
                      </a:r>
                      <a:r>
                        <a:rPr lang="en-US" sz="2400" b="1" u="none" strike="noStrike" dirty="0" err="1" smtClean="0">
                          <a:solidFill>
                            <a:schemeClr val="tx1"/>
                          </a:solidFill>
                          <a:effectLst/>
                          <a:latin typeface="+mn-ea"/>
                          <a:ea typeface="+mn-ea"/>
                        </a:rPr>
                        <a:t>bil</a:t>
                      </a:r>
                      <a:endParaRPr lang="en-US" sz="2400" b="1" u="none" strike="noStrike" dirty="0" smtClean="0">
                        <a:solidFill>
                          <a:schemeClr val="tx1"/>
                        </a:solidFill>
                        <a:effectLst/>
                        <a:latin typeface="+mn-ea"/>
                        <a:ea typeface="+mn-ea"/>
                      </a:endParaRPr>
                    </a:p>
                    <a:p>
                      <a:pPr algn="ctr" fontAlgn="ctr"/>
                      <a:r>
                        <a:rPr lang="en-US" sz="2400" b="1" u="none" strike="noStrike" dirty="0" smtClean="0">
                          <a:solidFill>
                            <a:schemeClr val="tx1"/>
                          </a:solidFill>
                          <a:effectLst/>
                          <a:latin typeface="+mn-ea"/>
                          <a:ea typeface="+mn-ea"/>
                        </a:rPr>
                        <a:t>AST</a:t>
                      </a:r>
                      <a:endParaRPr lang="en-US" sz="2400" b="1" i="0" u="none" strike="noStrike" dirty="0">
                        <a:solidFill>
                          <a:schemeClr val="tx1"/>
                        </a:solidFill>
                        <a:effectLst/>
                        <a:latin typeface="+mn-ea"/>
                        <a:ea typeface="+mn-ea"/>
                      </a:endParaRPr>
                    </a:p>
                  </a:txBody>
                  <a:tcPr marL="9525" marR="9525" marT="95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altLang="ja-JP" sz="2400" b="1" u="none" strike="noStrike" dirty="0" smtClean="0">
                          <a:solidFill>
                            <a:schemeClr val="tx1"/>
                          </a:solidFill>
                          <a:effectLst/>
                          <a:latin typeface="+mn-ea"/>
                          <a:ea typeface="+mn-ea"/>
                        </a:rPr>
                        <a:t>0.7 </a:t>
                      </a:r>
                    </a:p>
                    <a:p>
                      <a:pPr algn="r" fontAlgn="ctr"/>
                      <a:r>
                        <a:rPr lang="en-US" altLang="ja-JP" sz="2400" b="1" i="0" u="none" strike="noStrike" dirty="0" smtClean="0">
                          <a:solidFill>
                            <a:schemeClr val="tx1"/>
                          </a:solidFill>
                          <a:effectLst/>
                          <a:latin typeface="+mn-ea"/>
                          <a:ea typeface="+mn-ea"/>
                        </a:rPr>
                        <a:t>23</a:t>
                      </a:r>
                      <a:endParaRPr lang="en-US" altLang="ja-JP" sz="2400" b="1" i="0" u="none" strike="noStrike" dirty="0">
                        <a:solidFill>
                          <a:schemeClr val="tx1"/>
                        </a:solidFill>
                        <a:effectLst/>
                        <a:latin typeface="+mn-ea"/>
                        <a:ea typeface="+mn-ea"/>
                      </a:endParaRPr>
                    </a:p>
                  </a:txBody>
                  <a:tcPr marL="9525" marR="9525" marT="95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2400" b="1" u="none" strike="noStrike" dirty="0" smtClean="0">
                          <a:solidFill>
                            <a:schemeClr val="tx1"/>
                          </a:solidFill>
                          <a:effectLst/>
                          <a:latin typeface="+mn-ea"/>
                          <a:ea typeface="+mn-ea"/>
                        </a:rPr>
                        <a:t>mg/dl</a:t>
                      </a:r>
                    </a:p>
                    <a:p>
                      <a:pPr algn="l" fontAlgn="ctr"/>
                      <a:r>
                        <a:rPr lang="en-US" sz="2400" b="1" u="none" strike="noStrike" dirty="0" smtClean="0">
                          <a:solidFill>
                            <a:schemeClr val="tx1"/>
                          </a:solidFill>
                          <a:effectLst/>
                          <a:latin typeface="+mn-ea"/>
                          <a:ea typeface="+mn-ea"/>
                        </a:rPr>
                        <a:t>IU/l</a:t>
                      </a:r>
                      <a:endParaRPr lang="en-US" sz="2400" b="1" i="0" u="none" strike="noStrike" dirty="0">
                        <a:solidFill>
                          <a:schemeClr val="tx1"/>
                        </a:solidFill>
                        <a:effectLst/>
                        <a:latin typeface="+mn-ea"/>
                        <a:ea typeface="+mn-ea"/>
                      </a:endParaRPr>
                    </a:p>
                  </a:txBody>
                  <a:tcPr marL="9525" marR="9525" marT="95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01393">
                <a:tc>
                  <a:txBody>
                    <a:bodyPr/>
                    <a:lstStyle/>
                    <a:p>
                      <a:pPr algn="ctr" fontAlgn="ctr"/>
                      <a:r>
                        <a:rPr lang="en-US" sz="2400" b="1" u="none" strike="noStrike" dirty="0">
                          <a:solidFill>
                            <a:schemeClr val="tx1"/>
                          </a:solidFill>
                          <a:effectLst/>
                          <a:latin typeface="+mn-ea"/>
                          <a:ea typeface="+mn-ea"/>
                        </a:rPr>
                        <a:t>ALT</a:t>
                      </a:r>
                      <a:endParaRPr lang="en-US" sz="2400" b="1" i="0" u="none" strike="noStrike" dirty="0">
                        <a:solidFill>
                          <a:schemeClr val="tx1"/>
                        </a:solidFill>
                        <a:effectLst/>
                        <a:latin typeface="+mn-ea"/>
                        <a:ea typeface="+mn-ea"/>
                      </a:endParaRPr>
                    </a:p>
                  </a:txBody>
                  <a:tcPr marL="9525" marR="9525" marT="95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altLang="ja-JP" sz="2400" b="1" i="0" u="none" strike="noStrike" dirty="0" smtClean="0">
                          <a:solidFill>
                            <a:schemeClr val="tx1"/>
                          </a:solidFill>
                          <a:effectLst/>
                          <a:latin typeface="+mn-ea"/>
                          <a:ea typeface="+mn-ea"/>
                        </a:rPr>
                        <a:t>11</a:t>
                      </a:r>
                      <a:endParaRPr lang="en-US" altLang="ja-JP" sz="2400" b="1" i="0" u="none" strike="noStrike" dirty="0">
                        <a:solidFill>
                          <a:schemeClr val="tx1"/>
                        </a:solidFill>
                        <a:effectLst/>
                        <a:latin typeface="+mn-ea"/>
                        <a:ea typeface="+mn-ea"/>
                      </a:endParaRPr>
                    </a:p>
                  </a:txBody>
                  <a:tcPr marL="9525" marR="9525" marT="95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2400" b="1" u="none" strike="noStrike" dirty="0">
                          <a:solidFill>
                            <a:schemeClr val="tx1"/>
                          </a:solidFill>
                          <a:effectLst/>
                          <a:latin typeface="+mn-ea"/>
                          <a:ea typeface="+mn-ea"/>
                        </a:rPr>
                        <a:t>IU/l</a:t>
                      </a:r>
                      <a:endParaRPr lang="en-US" sz="2400" b="1" i="0" u="none" strike="noStrike" dirty="0">
                        <a:solidFill>
                          <a:schemeClr val="tx1"/>
                        </a:solidFill>
                        <a:effectLst/>
                        <a:latin typeface="+mn-ea"/>
                        <a:ea typeface="+mn-ea"/>
                      </a:endParaRPr>
                    </a:p>
                  </a:txBody>
                  <a:tcPr marL="9525" marR="9525" marT="95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01393">
                <a:tc>
                  <a:txBody>
                    <a:bodyPr/>
                    <a:lstStyle/>
                    <a:p>
                      <a:pPr algn="ctr" fontAlgn="ctr"/>
                      <a:r>
                        <a:rPr lang="en-US" sz="2400" b="1" u="none" strike="noStrike" dirty="0">
                          <a:solidFill>
                            <a:schemeClr val="tx1"/>
                          </a:solidFill>
                          <a:effectLst/>
                          <a:latin typeface="+mn-ea"/>
                          <a:ea typeface="+mn-ea"/>
                        </a:rPr>
                        <a:t>LDH</a:t>
                      </a:r>
                      <a:endParaRPr lang="en-US" sz="2400" b="1" i="0" u="none" strike="noStrike" dirty="0">
                        <a:solidFill>
                          <a:schemeClr val="tx1"/>
                        </a:solidFill>
                        <a:effectLst/>
                        <a:latin typeface="+mn-ea"/>
                        <a:ea typeface="+mn-ea"/>
                      </a:endParaRPr>
                    </a:p>
                  </a:txBody>
                  <a:tcPr marL="9525" marR="9525" marT="95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altLang="ja-JP" sz="2400" b="1" i="0" u="none" strike="noStrike" dirty="0" smtClean="0">
                          <a:solidFill>
                            <a:schemeClr val="tx1"/>
                          </a:solidFill>
                          <a:effectLst/>
                          <a:latin typeface="+mn-ea"/>
                          <a:ea typeface="+mn-ea"/>
                        </a:rPr>
                        <a:t>227</a:t>
                      </a:r>
                      <a:endParaRPr lang="en-US" altLang="ja-JP" sz="2400" b="1" i="0" u="none" strike="noStrike" dirty="0">
                        <a:solidFill>
                          <a:schemeClr val="tx1"/>
                        </a:solidFill>
                        <a:effectLst/>
                        <a:latin typeface="+mn-ea"/>
                        <a:ea typeface="+mn-ea"/>
                      </a:endParaRPr>
                    </a:p>
                  </a:txBody>
                  <a:tcPr marL="9525" marR="9525" marT="95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2400" b="1" u="none" strike="noStrike" dirty="0">
                          <a:solidFill>
                            <a:schemeClr val="tx1"/>
                          </a:solidFill>
                          <a:effectLst/>
                          <a:latin typeface="+mn-ea"/>
                          <a:ea typeface="+mn-ea"/>
                        </a:rPr>
                        <a:t>IU/l</a:t>
                      </a:r>
                      <a:endParaRPr lang="en-US" sz="2400" b="1" i="0" u="none" strike="noStrike" dirty="0">
                        <a:solidFill>
                          <a:schemeClr val="tx1"/>
                        </a:solidFill>
                        <a:effectLst/>
                        <a:latin typeface="+mn-ea"/>
                        <a:ea typeface="+mn-ea"/>
                      </a:endParaRPr>
                    </a:p>
                  </a:txBody>
                  <a:tcPr marL="9525" marR="9525" marT="95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51490">
                <a:tc>
                  <a:txBody>
                    <a:bodyPr/>
                    <a:lstStyle/>
                    <a:p>
                      <a:pPr algn="ctr" fontAlgn="ctr"/>
                      <a:r>
                        <a:rPr lang="en-US" altLang="ja-JP" sz="2400" b="1" i="0" u="none" strike="noStrike" dirty="0" smtClean="0">
                          <a:solidFill>
                            <a:schemeClr val="tx1"/>
                          </a:solidFill>
                          <a:effectLst/>
                          <a:latin typeface="+mn-ea"/>
                          <a:ea typeface="+mn-ea"/>
                        </a:rPr>
                        <a:t>ALPH</a:t>
                      </a:r>
                      <a:endParaRPr lang="en-US" sz="2400" b="1" i="0" u="none" strike="noStrike" dirty="0">
                        <a:solidFill>
                          <a:schemeClr val="tx1"/>
                        </a:solidFill>
                        <a:effectLst/>
                        <a:latin typeface="+mn-ea"/>
                        <a:ea typeface="+mn-ea"/>
                      </a:endParaRPr>
                    </a:p>
                  </a:txBody>
                  <a:tcPr marL="9525" marR="9525" marT="95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altLang="ja-JP" sz="2400" b="1" i="0" u="none" strike="noStrike" dirty="0" smtClean="0">
                          <a:solidFill>
                            <a:schemeClr val="tx1"/>
                          </a:solidFill>
                          <a:effectLst/>
                          <a:latin typeface="+mn-ea"/>
                          <a:ea typeface="+mn-ea"/>
                        </a:rPr>
                        <a:t>305</a:t>
                      </a:r>
                      <a:endParaRPr lang="en-US" altLang="ja-JP" sz="2400" b="1" i="0" u="none" strike="noStrike" dirty="0">
                        <a:solidFill>
                          <a:schemeClr val="tx1"/>
                        </a:solidFill>
                        <a:effectLst/>
                        <a:latin typeface="+mn-ea"/>
                        <a:ea typeface="+mn-ea"/>
                      </a:endParaRPr>
                    </a:p>
                  </a:txBody>
                  <a:tcPr marL="9525" marR="9525" marT="95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2400" b="1" u="none" strike="noStrike" dirty="0">
                          <a:solidFill>
                            <a:schemeClr val="tx1"/>
                          </a:solidFill>
                          <a:effectLst/>
                          <a:latin typeface="+mn-ea"/>
                          <a:ea typeface="+mn-ea"/>
                        </a:rPr>
                        <a:t>IU/l</a:t>
                      </a:r>
                      <a:endParaRPr lang="en-US" sz="2400" b="1" i="0" u="none" strike="noStrike" dirty="0">
                        <a:solidFill>
                          <a:schemeClr val="tx1"/>
                        </a:solidFill>
                        <a:effectLst/>
                        <a:latin typeface="+mn-ea"/>
                        <a:ea typeface="+mn-ea"/>
                      </a:endParaRPr>
                    </a:p>
                  </a:txBody>
                  <a:tcPr marL="9525" marR="9525" marT="95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01393">
                <a:tc>
                  <a:txBody>
                    <a:bodyPr/>
                    <a:lstStyle/>
                    <a:p>
                      <a:pPr algn="ctr" fontAlgn="ctr"/>
                      <a:r>
                        <a:rPr lang="en-US" altLang="ja-JP" sz="2400" b="1" i="0" u="none" strike="noStrike" dirty="0" smtClean="0">
                          <a:solidFill>
                            <a:schemeClr val="tx1"/>
                          </a:solidFill>
                          <a:effectLst/>
                          <a:latin typeface="+mn-ea"/>
                          <a:ea typeface="+mn-ea"/>
                        </a:rPr>
                        <a:t>CK</a:t>
                      </a:r>
                      <a:endParaRPr lang="en-US" sz="2400" b="1" i="0" u="none" strike="noStrike" dirty="0">
                        <a:solidFill>
                          <a:schemeClr val="tx1"/>
                        </a:solidFill>
                        <a:effectLst/>
                        <a:latin typeface="+mn-ea"/>
                        <a:ea typeface="+mn-ea"/>
                      </a:endParaRPr>
                    </a:p>
                  </a:txBody>
                  <a:tcPr marL="9525" marR="9525" marT="95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ctr"/>
                      <a:r>
                        <a:rPr lang="en-US" altLang="ja-JP" sz="2400" b="1" i="0" u="none" strike="noStrike" dirty="0" smtClean="0">
                          <a:solidFill>
                            <a:schemeClr val="tx1"/>
                          </a:solidFill>
                          <a:effectLst/>
                          <a:latin typeface="+mn-ea"/>
                          <a:ea typeface="+mn-ea"/>
                        </a:rPr>
                        <a:t>54</a:t>
                      </a:r>
                      <a:endParaRPr lang="en-US" altLang="ja-JP" sz="2400" b="1" i="0" u="none" strike="noStrike" dirty="0">
                        <a:solidFill>
                          <a:schemeClr val="tx1"/>
                        </a:solidFill>
                        <a:effectLst/>
                        <a:latin typeface="+mn-ea"/>
                        <a:ea typeface="+mn-ea"/>
                      </a:endParaRPr>
                    </a:p>
                  </a:txBody>
                  <a:tcPr marL="9525" marR="9525" marT="95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2400" b="1" u="none" strike="noStrike" dirty="0">
                          <a:solidFill>
                            <a:schemeClr val="tx1"/>
                          </a:solidFill>
                          <a:effectLst/>
                          <a:latin typeface="+mn-ea"/>
                          <a:ea typeface="+mn-ea"/>
                        </a:rPr>
                        <a:t>IU/l</a:t>
                      </a:r>
                      <a:endParaRPr lang="en-US" sz="2400" b="1" i="0" u="none" strike="noStrike" dirty="0">
                        <a:solidFill>
                          <a:schemeClr val="tx1"/>
                        </a:solidFill>
                        <a:effectLst/>
                        <a:latin typeface="+mn-ea"/>
                        <a:ea typeface="+mn-ea"/>
                      </a:endParaRPr>
                    </a:p>
                  </a:txBody>
                  <a:tcPr marL="9525" marR="9525" marT="9523"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胸部レントゲン</a:t>
            </a:r>
            <a:endParaRPr kumimoji="1" lang="ja-JP" altLang="en-US" dirty="0"/>
          </a:p>
        </p:txBody>
      </p:sp>
      <p:pic>
        <p:nvPicPr>
          <p:cNvPr id="1026" name="Picture 2"/>
          <p:cNvPicPr>
            <a:picLocks noChangeAspect="1" noChangeArrowheads="1"/>
          </p:cNvPicPr>
          <p:nvPr/>
        </p:nvPicPr>
        <p:blipFill>
          <a:blip r:embed="rId3" cstate="print"/>
          <a:srcRect/>
          <a:stretch>
            <a:fillRect/>
          </a:stretch>
        </p:blipFill>
        <p:spPr bwMode="auto">
          <a:xfrm>
            <a:off x="214282" y="2071678"/>
            <a:ext cx="4299158" cy="4413094"/>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714876" y="2071678"/>
            <a:ext cx="4059672" cy="44299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28662" y="214290"/>
            <a:ext cx="7686700" cy="725470"/>
          </a:xfrm>
        </p:spPr>
        <p:txBody>
          <a:bodyPr>
            <a:normAutofit fontScale="90000"/>
          </a:bodyPr>
          <a:lstStyle/>
          <a:p>
            <a:r>
              <a:rPr kumimoji="1" lang="ja-JP" altLang="en-US" dirty="0" smtClean="0"/>
              <a:t>１２誘導心電図</a:t>
            </a:r>
            <a:endParaRPr kumimoji="1" lang="ja-JP" altLang="en-US" dirty="0"/>
          </a:p>
        </p:txBody>
      </p:sp>
      <p:pic>
        <p:nvPicPr>
          <p:cNvPr id="2050" name="Picture 2"/>
          <p:cNvPicPr>
            <a:picLocks noChangeAspect="1" noChangeArrowheads="1"/>
          </p:cNvPicPr>
          <p:nvPr/>
        </p:nvPicPr>
        <p:blipFill>
          <a:blip r:embed="rId3" cstate="print"/>
          <a:srcRect l="630"/>
          <a:stretch>
            <a:fillRect/>
          </a:stretch>
        </p:blipFill>
        <p:spPr bwMode="auto">
          <a:xfrm>
            <a:off x="20892" y="1071546"/>
            <a:ext cx="9056227" cy="50720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r>
              <a:rPr lang="ja-JP" altLang="en-US" dirty="0" smtClean="0"/>
              <a:t>前胸部穿刺液→グラム染色：</a:t>
            </a:r>
            <a:r>
              <a:rPr lang="en-US" altLang="ja-JP" dirty="0" smtClean="0"/>
              <a:t>no bacteria</a:t>
            </a:r>
          </a:p>
          <a:p>
            <a:pPr>
              <a:buNone/>
            </a:pPr>
            <a:r>
              <a:rPr lang="ja-JP" altLang="en-US" dirty="0" smtClean="0"/>
              <a:t>培養陰性</a:t>
            </a:r>
            <a:endParaRPr lang="en-US" altLang="ja-JP" dirty="0" smtClean="0"/>
          </a:p>
          <a:p>
            <a:r>
              <a:rPr lang="ja-JP" altLang="en-US" dirty="0" smtClean="0"/>
              <a:t>尿検査：蛋白（</a:t>
            </a:r>
            <a:r>
              <a:rPr lang="en-US" altLang="ja-JP" dirty="0" smtClean="0"/>
              <a:t>-</a:t>
            </a:r>
            <a:r>
              <a:rPr lang="ja-JP" altLang="en-US" dirty="0" smtClean="0"/>
              <a:t>）潜血（</a:t>
            </a:r>
            <a:r>
              <a:rPr lang="en-US" altLang="ja-JP" dirty="0" smtClean="0"/>
              <a:t>-</a:t>
            </a:r>
            <a:r>
              <a:rPr lang="ja-JP" altLang="en-US" dirty="0" smtClean="0"/>
              <a:t>）白血球（</a:t>
            </a:r>
            <a:r>
              <a:rPr lang="en-US" altLang="ja-JP" dirty="0" smtClean="0"/>
              <a:t>-</a:t>
            </a:r>
            <a:r>
              <a:rPr lang="ja-JP" altLang="en-US" dirty="0" smtClean="0"/>
              <a:t>）</a:t>
            </a:r>
            <a:endParaRPr lang="en-US" altLang="ja-JP" dirty="0" smtClean="0"/>
          </a:p>
          <a:p>
            <a:endParaRPr lang="en-US" altLang="ja-JP" dirty="0" smtClean="0"/>
          </a:p>
          <a:p>
            <a:r>
              <a:rPr lang="ja-JP" altLang="en-US" dirty="0" smtClean="0"/>
              <a:t>血液培養：来院時</a:t>
            </a:r>
            <a:r>
              <a:rPr lang="en-US" altLang="ja-JP" dirty="0" smtClean="0"/>
              <a:t>2</a:t>
            </a:r>
            <a:r>
              <a:rPr lang="ja-JP" altLang="en-US" dirty="0" smtClean="0"/>
              <a:t>セット→</a:t>
            </a:r>
            <a:r>
              <a:rPr lang="en-US" altLang="ja-JP" dirty="0" smtClean="0"/>
              <a:t>pending</a:t>
            </a:r>
            <a:endParaRPr lang="en-US" altLang="ja-JP" dirty="0" smtClean="0">
              <a:solidFill>
                <a:srgbClr val="FF0000"/>
              </a:solidFill>
            </a:endParaRPr>
          </a:p>
          <a:p>
            <a:r>
              <a:rPr lang="ja-JP" altLang="en-US" dirty="0" smtClean="0"/>
              <a:t>来院翌日</a:t>
            </a:r>
            <a:r>
              <a:rPr lang="en-US" altLang="ja-JP" dirty="0" smtClean="0"/>
              <a:t>3</a:t>
            </a:r>
            <a:r>
              <a:rPr lang="ja-JP" altLang="en-US" dirty="0" smtClean="0"/>
              <a:t>セット→</a:t>
            </a:r>
            <a:r>
              <a:rPr lang="en-US" altLang="ja-JP" dirty="0" smtClean="0"/>
              <a:t> pending</a:t>
            </a:r>
            <a:endParaRPr lang="en-US" altLang="ja-JP" dirty="0" smtClean="0">
              <a:solidFill>
                <a:srgbClr val="FF0000"/>
              </a:solidFill>
            </a:endParaRPr>
          </a:p>
          <a:p>
            <a:endParaRPr lang="en-US" altLang="ja-JP" dirty="0" smtClean="0"/>
          </a:p>
          <a:p>
            <a:endParaRPr kumimoji="1" lang="ja-JP" altLang="en-US" dirty="0"/>
          </a:p>
        </p:txBody>
      </p:sp>
      <p:sp>
        <p:nvSpPr>
          <p:cNvPr id="5" name="タイトル 1"/>
          <p:cNvSpPr txBox="1">
            <a:spLocks/>
          </p:cNvSpPr>
          <p:nvPr/>
        </p:nvSpPr>
        <p:spPr>
          <a:xfrm>
            <a:off x="323528" y="332656"/>
            <a:ext cx="4103688" cy="633412"/>
          </a:xfrm>
          <a:prstGeom prst="rect">
            <a:avLst/>
          </a:prstGeom>
        </p:spPr>
        <p:txBody>
          <a:bodyPr vert="horz" lIns="91440" tIns="45720" rIns="91440" bIns="45720" rtlCol="0" anchor="ctr">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4400" b="0" i="0" u="none" strike="noStrike" kern="1200" cap="none" spc="0" normalizeH="0" baseline="0" noProof="0" dirty="0" err="1" smtClean="0">
                <a:ln>
                  <a:noFill/>
                </a:ln>
                <a:solidFill>
                  <a:schemeClr val="tx1"/>
                </a:solidFill>
                <a:effectLst/>
                <a:uLnTx/>
                <a:uFillTx/>
                <a:latin typeface="+mj-lt"/>
                <a:ea typeface="+mj-ea"/>
                <a:cs typeface="+mj-cs"/>
              </a:rPr>
              <a:t>Labo</a:t>
            </a: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 Data</a:t>
            </a: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②</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経胸壁心エコー</a:t>
            </a:r>
            <a:endParaRPr kumimoji="1" lang="ja-JP" altLang="en-US" dirty="0"/>
          </a:p>
        </p:txBody>
      </p:sp>
      <p:pic>
        <p:nvPicPr>
          <p:cNvPr id="5122" name="Picture 2"/>
          <p:cNvPicPr>
            <a:picLocks noChangeAspect="1" noChangeArrowheads="1"/>
          </p:cNvPicPr>
          <p:nvPr/>
        </p:nvPicPr>
        <p:blipFill>
          <a:blip r:embed="rId3" cstate="print"/>
          <a:srcRect/>
          <a:stretch>
            <a:fillRect/>
          </a:stretch>
        </p:blipFill>
        <p:spPr bwMode="auto">
          <a:xfrm>
            <a:off x="0" y="1214422"/>
            <a:ext cx="4991100" cy="3257550"/>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4191000" y="1500174"/>
            <a:ext cx="4953000" cy="3286125"/>
          </a:xfrm>
          <a:prstGeom prst="rect">
            <a:avLst/>
          </a:prstGeom>
          <a:noFill/>
          <a:ln w="9525">
            <a:noFill/>
            <a:miter lim="800000"/>
            <a:headEnd/>
            <a:tailEnd/>
          </a:ln>
        </p:spPr>
      </p:pic>
      <p:pic>
        <p:nvPicPr>
          <p:cNvPr id="5124" name="Picture 4"/>
          <p:cNvPicPr>
            <a:picLocks noChangeAspect="1" noChangeArrowheads="1"/>
          </p:cNvPicPr>
          <p:nvPr/>
        </p:nvPicPr>
        <p:blipFill>
          <a:blip r:embed="rId5" cstate="print"/>
          <a:srcRect/>
          <a:stretch>
            <a:fillRect/>
          </a:stretch>
        </p:blipFill>
        <p:spPr bwMode="auto">
          <a:xfrm>
            <a:off x="214282" y="3781425"/>
            <a:ext cx="4752975" cy="3076575"/>
          </a:xfrm>
          <a:prstGeom prst="rect">
            <a:avLst/>
          </a:prstGeom>
          <a:noFill/>
          <a:ln w="9525">
            <a:noFill/>
            <a:miter lim="800000"/>
            <a:headEnd/>
            <a:tailEnd/>
          </a:ln>
        </p:spPr>
      </p:pic>
      <p:sp>
        <p:nvSpPr>
          <p:cNvPr id="7" name="コンテンツ プレースホルダ 2"/>
          <p:cNvSpPr>
            <a:spLocks noGrp="1"/>
          </p:cNvSpPr>
          <p:nvPr>
            <p:ph idx="1"/>
          </p:nvPr>
        </p:nvSpPr>
        <p:spPr>
          <a:xfrm>
            <a:off x="5072552" y="5125742"/>
            <a:ext cx="4071448" cy="1471610"/>
          </a:xfrm>
        </p:spPr>
        <p:txBody>
          <a:bodyPr>
            <a:normAutofit fontScale="92500" lnSpcReduction="20000"/>
          </a:bodyPr>
          <a:lstStyle/>
          <a:p>
            <a:r>
              <a:rPr lang="fr-FR" b="1" dirty="0" smtClean="0"/>
              <a:t>AR </a:t>
            </a:r>
            <a:r>
              <a:rPr lang="fr-FR" b="1" dirty="0"/>
              <a:t>mild</a:t>
            </a:r>
            <a:r>
              <a:rPr lang="ja-JP" altLang="en-US" b="1" dirty="0"/>
              <a:t>～</a:t>
            </a:r>
            <a:r>
              <a:rPr lang="fr-FR" b="1" dirty="0" smtClean="0"/>
              <a:t>moderate</a:t>
            </a:r>
          </a:p>
          <a:p>
            <a:r>
              <a:rPr lang="fr-FR" b="1" dirty="0" smtClean="0"/>
              <a:t>Mr,Tr,Pr mild</a:t>
            </a:r>
            <a:endParaRPr lang="ja-JP" altLang="en-US" dirty="0"/>
          </a:p>
          <a:p>
            <a:r>
              <a:rPr lang="ja-JP" altLang="en-US" b="1" dirty="0"/>
              <a:t>心嚢水貯留</a:t>
            </a:r>
            <a:endParaRPr lang="ja-JP" altLang="en-US" dirty="0"/>
          </a:p>
          <a:p>
            <a:endParaRPr kumimoji="1" lang="ja-JP"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normAutofit/>
          </a:bodyPr>
          <a:lstStyle/>
          <a:p>
            <a:pPr algn="ctr">
              <a:buNone/>
            </a:pPr>
            <a:r>
              <a:rPr lang="ja-JP" altLang="en-US" sz="4800" dirty="0" smtClean="0"/>
              <a:t>みなさまなら</a:t>
            </a:r>
            <a:endParaRPr lang="en-US" altLang="ja-JP" sz="4800" dirty="0" smtClean="0"/>
          </a:p>
          <a:p>
            <a:pPr algn="ctr">
              <a:buNone/>
            </a:pPr>
            <a:r>
              <a:rPr lang="ja-JP" altLang="en-US" sz="4800" dirty="0" smtClean="0"/>
              <a:t>どのような疾患</a:t>
            </a:r>
            <a:r>
              <a:rPr kumimoji="1" lang="ja-JP" altLang="en-US" sz="4800" dirty="0" smtClean="0"/>
              <a:t>を考えますか？</a:t>
            </a:r>
            <a:endParaRPr kumimoji="1" lang="ja-JP" altLang="en-US" sz="4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341784"/>
            <a:ext cx="8229600" cy="1143000"/>
          </a:xfrm>
        </p:spPr>
        <p:txBody>
          <a:bodyPr>
            <a:normAutofit/>
          </a:bodyPr>
          <a:lstStyle/>
          <a:p>
            <a:r>
              <a:rPr lang="ja-JP" altLang="en-US" dirty="0" smtClean="0">
                <a:latin typeface="+mj-ea"/>
              </a:rPr>
              <a:t>心内膜炎（自然弁、黄ブ菌）</a:t>
            </a:r>
            <a:r>
              <a:rPr lang="en-US" altLang="ja-JP" dirty="0" smtClean="0">
                <a:latin typeface="+mj-ea"/>
              </a:rPr>
              <a:t> </a:t>
            </a:r>
            <a:r>
              <a:rPr lang="ja-JP" altLang="en-US" dirty="0" smtClean="0">
                <a:latin typeface="+mj-ea"/>
              </a:rPr>
              <a:t>治療</a:t>
            </a:r>
            <a:endParaRPr kumimoji="1" lang="ja-JP" altLang="en-US" dirty="0">
              <a:latin typeface="+mj-ea"/>
            </a:endParaRPr>
          </a:p>
        </p:txBody>
      </p:sp>
      <p:sp>
        <p:nvSpPr>
          <p:cNvPr id="6" name="テキスト ボックス 5"/>
          <p:cNvSpPr txBox="1"/>
          <p:nvPr/>
        </p:nvSpPr>
        <p:spPr>
          <a:xfrm>
            <a:off x="0" y="6093296"/>
            <a:ext cx="4896544" cy="369332"/>
          </a:xfrm>
          <a:prstGeom prst="rect">
            <a:avLst/>
          </a:prstGeom>
          <a:noFill/>
        </p:spPr>
        <p:txBody>
          <a:bodyPr wrap="square" rtlCol="0">
            <a:spAutoFit/>
          </a:bodyPr>
          <a:lstStyle/>
          <a:p>
            <a:endParaRPr kumimoji="1" lang="ja-JP" altLang="en-US" dirty="0"/>
          </a:p>
        </p:txBody>
      </p:sp>
      <p:sp>
        <p:nvSpPr>
          <p:cNvPr id="8" name="テキスト ボックス 7"/>
          <p:cNvSpPr txBox="1"/>
          <p:nvPr/>
        </p:nvSpPr>
        <p:spPr>
          <a:xfrm>
            <a:off x="107504" y="5733256"/>
            <a:ext cx="9036496" cy="461665"/>
          </a:xfrm>
          <a:prstGeom prst="rect">
            <a:avLst/>
          </a:prstGeom>
          <a:noFill/>
        </p:spPr>
        <p:txBody>
          <a:bodyPr wrap="square" rtlCol="0">
            <a:spAutoFit/>
          </a:bodyPr>
          <a:lstStyle/>
          <a:p>
            <a:pPr algn="ctr"/>
            <a:r>
              <a:rPr lang="en-US" altLang="ja-JP" sz="2400" i="1" dirty="0" smtClean="0"/>
              <a:t>Circulation  ;</a:t>
            </a:r>
            <a:r>
              <a:rPr lang="en-US" altLang="ja-JP" sz="2400" b="1" dirty="0" smtClean="0"/>
              <a:t>Infective </a:t>
            </a:r>
            <a:r>
              <a:rPr lang="en-US" altLang="ja-JP" sz="2400" b="1" dirty="0" err="1" smtClean="0"/>
              <a:t>Endocarditis</a:t>
            </a:r>
            <a:r>
              <a:rPr lang="en-US" altLang="ja-JP" sz="2400" b="1" dirty="0" smtClean="0"/>
              <a:t> </a:t>
            </a:r>
            <a:r>
              <a:rPr lang="en-US" altLang="ja-JP" sz="2400" i="1" dirty="0" smtClean="0"/>
              <a:t>2005 vol. 111 no. 23 3167-3184 </a:t>
            </a:r>
            <a:endParaRPr kumimoji="1" lang="ja-JP" altLang="en-US" sz="2400" dirty="0"/>
          </a:p>
        </p:txBody>
      </p:sp>
      <p:sp>
        <p:nvSpPr>
          <p:cNvPr id="4" name="テキスト ボックス 3"/>
          <p:cNvSpPr txBox="1"/>
          <p:nvPr/>
        </p:nvSpPr>
        <p:spPr>
          <a:xfrm>
            <a:off x="35496" y="2192665"/>
            <a:ext cx="9073008" cy="3108543"/>
          </a:xfrm>
          <a:prstGeom prst="rect">
            <a:avLst/>
          </a:prstGeom>
          <a:noFill/>
        </p:spPr>
        <p:txBody>
          <a:bodyPr wrap="square" rtlCol="0">
            <a:spAutoFit/>
          </a:bodyPr>
          <a:lstStyle/>
          <a:p>
            <a:pPr>
              <a:buNone/>
            </a:pPr>
            <a:r>
              <a:rPr lang="ja-JP" altLang="en-US" sz="2800" dirty="0" smtClean="0"/>
              <a:t>ナフシリン</a:t>
            </a:r>
            <a:r>
              <a:rPr lang="en-US" altLang="ja-JP" sz="2800" dirty="0" smtClean="0"/>
              <a:t> </a:t>
            </a:r>
            <a:r>
              <a:rPr lang="en-US" altLang="ja-JP" sz="2800" dirty="0"/>
              <a:t>or </a:t>
            </a:r>
            <a:r>
              <a:rPr lang="ja-JP" altLang="en-US" sz="2800" dirty="0"/>
              <a:t>オキサシリン</a:t>
            </a:r>
            <a:r>
              <a:rPr lang="en-US" altLang="ja-JP" sz="2800" dirty="0"/>
              <a:t> 12 g/</a:t>
            </a:r>
            <a:r>
              <a:rPr lang="ja-JP" altLang="en-US" sz="2800" dirty="0"/>
              <a:t>日</a:t>
            </a:r>
            <a:r>
              <a:rPr lang="en-US" altLang="ja-JP" sz="2800" dirty="0"/>
              <a:t>(4–6</a:t>
            </a:r>
            <a:r>
              <a:rPr lang="ja-JP" altLang="en-US" sz="2800" dirty="0"/>
              <a:t>回にわけて、</a:t>
            </a:r>
            <a:r>
              <a:rPr lang="en-US" altLang="ja-JP" sz="2800" dirty="0"/>
              <a:t>6</a:t>
            </a:r>
            <a:r>
              <a:rPr lang="ja-JP" altLang="en-US" sz="2800" dirty="0"/>
              <a:t>週間）</a:t>
            </a:r>
            <a:r>
              <a:rPr lang="en-US" altLang="ja-JP" sz="2800" dirty="0"/>
              <a:t> </a:t>
            </a:r>
            <a:endParaRPr lang="en-US" altLang="ja-JP" sz="2800" dirty="0" smtClean="0"/>
          </a:p>
          <a:p>
            <a:pPr>
              <a:buNone/>
            </a:pPr>
            <a:r>
              <a:rPr lang="ja-JP" altLang="en-US" sz="2800" dirty="0" smtClean="0"/>
              <a:t>ゲンタマイシン</a:t>
            </a:r>
            <a:r>
              <a:rPr lang="en-US" altLang="ja-JP" sz="2800" dirty="0" smtClean="0"/>
              <a:t>3mg/kg/</a:t>
            </a:r>
            <a:r>
              <a:rPr lang="ja-JP" altLang="en-US" sz="2800" dirty="0" smtClean="0"/>
              <a:t>日（</a:t>
            </a:r>
            <a:r>
              <a:rPr lang="en-US" altLang="ja-JP" sz="2800" dirty="0" smtClean="0"/>
              <a:t>2-3</a:t>
            </a:r>
            <a:r>
              <a:rPr lang="ja-JP" altLang="en-US" sz="2800" dirty="0" smtClean="0"/>
              <a:t>回に分けて、</a:t>
            </a:r>
            <a:r>
              <a:rPr lang="en-US" altLang="ja-JP" sz="2800" dirty="0" smtClean="0"/>
              <a:t>3–5</a:t>
            </a:r>
            <a:r>
              <a:rPr lang="ja-JP" altLang="en-US" sz="2800" dirty="0" smtClean="0"/>
              <a:t>日）</a:t>
            </a:r>
            <a:endParaRPr lang="en-US" altLang="ja-JP" sz="2800" dirty="0"/>
          </a:p>
          <a:p>
            <a:pPr>
              <a:buNone/>
            </a:pPr>
            <a:endParaRPr lang="en-US" altLang="ja-JP" sz="2800" dirty="0" smtClean="0"/>
          </a:p>
          <a:p>
            <a:pPr>
              <a:buNone/>
            </a:pPr>
            <a:r>
              <a:rPr lang="ja-JP" altLang="en-US" sz="2800" dirty="0" smtClean="0"/>
              <a:t>（ペニシリンアレルギーの患者）</a:t>
            </a:r>
            <a:endParaRPr lang="en-US" altLang="ja-JP" sz="2800" dirty="0"/>
          </a:p>
          <a:p>
            <a:pPr>
              <a:buNone/>
            </a:pPr>
            <a:r>
              <a:rPr lang="ja-JP" altLang="en-US" sz="2800" dirty="0" smtClean="0"/>
              <a:t>　セファゾリン</a:t>
            </a:r>
            <a:r>
              <a:rPr lang="en-US" altLang="ja-JP" sz="2800" dirty="0" smtClean="0"/>
              <a:t>2g,q8h</a:t>
            </a:r>
            <a:r>
              <a:rPr lang="ja-JP" altLang="en-US" sz="2800" dirty="0" smtClean="0"/>
              <a:t>（</a:t>
            </a:r>
            <a:r>
              <a:rPr lang="en-US" altLang="ja-JP" sz="2800" dirty="0" smtClean="0"/>
              <a:t>6</a:t>
            </a:r>
            <a:r>
              <a:rPr lang="ja-JP" altLang="en-US" sz="2800" dirty="0" smtClean="0"/>
              <a:t>週間）</a:t>
            </a:r>
            <a:endParaRPr lang="en-US" altLang="ja-JP" sz="2800" dirty="0" smtClean="0"/>
          </a:p>
          <a:p>
            <a:r>
              <a:rPr lang="ja-JP" altLang="en-US" sz="2800" dirty="0" smtClean="0"/>
              <a:t>　ゲンタマイシン</a:t>
            </a:r>
            <a:r>
              <a:rPr lang="en-US" altLang="ja-JP" sz="2800" dirty="0"/>
              <a:t>3mg/kg/</a:t>
            </a:r>
            <a:r>
              <a:rPr lang="ja-JP" altLang="en-US" sz="2800" dirty="0"/>
              <a:t>日（</a:t>
            </a:r>
            <a:r>
              <a:rPr lang="en-US" altLang="ja-JP" sz="2800" dirty="0"/>
              <a:t>2-3</a:t>
            </a:r>
            <a:r>
              <a:rPr lang="ja-JP" altLang="en-US" sz="2800" dirty="0"/>
              <a:t>回に分けて、</a:t>
            </a:r>
            <a:r>
              <a:rPr lang="en-US" altLang="ja-JP" sz="2800" dirty="0"/>
              <a:t>3–5</a:t>
            </a:r>
            <a:r>
              <a:rPr lang="ja-JP" altLang="en-US" sz="2800" dirty="0"/>
              <a:t>日）</a:t>
            </a:r>
            <a:endParaRPr lang="en-US" altLang="ja-JP" sz="2800" dirty="0"/>
          </a:p>
          <a:p>
            <a:pPr>
              <a:buNone/>
            </a:pPr>
            <a:endParaRPr lang="en-US" altLang="ja-JP" sz="28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てことで・・・</a:t>
            </a:r>
            <a:endParaRPr kumimoji="1" lang="ja-JP" altLang="en-US" dirty="0"/>
          </a:p>
        </p:txBody>
      </p:sp>
      <p:sp>
        <p:nvSpPr>
          <p:cNvPr id="3" name="コンテンツ プレースホルダ 2"/>
          <p:cNvSpPr>
            <a:spLocks noGrp="1"/>
          </p:cNvSpPr>
          <p:nvPr>
            <p:ph idx="1"/>
          </p:nvPr>
        </p:nvSpPr>
        <p:spPr>
          <a:xfrm>
            <a:off x="457200" y="1268760"/>
            <a:ext cx="8229600" cy="4525963"/>
          </a:xfrm>
        </p:spPr>
        <p:txBody>
          <a:bodyPr/>
          <a:lstStyle/>
          <a:p>
            <a:r>
              <a:rPr lang="en-US" altLang="ja-JP" dirty="0" smtClean="0"/>
              <a:t>CEZ2g</a:t>
            </a:r>
            <a:r>
              <a:rPr lang="ja-JP" altLang="en-US" dirty="0" smtClean="0"/>
              <a:t> </a:t>
            </a:r>
            <a:r>
              <a:rPr lang="en-US" altLang="ja-JP" dirty="0" smtClean="0"/>
              <a:t>q8h</a:t>
            </a:r>
            <a:r>
              <a:rPr lang="ja-JP" altLang="en-US" dirty="0" smtClean="0"/>
              <a:t>＋</a:t>
            </a:r>
            <a:r>
              <a:rPr lang="en-US" altLang="ja-JP" dirty="0" smtClean="0"/>
              <a:t>GM60mg,q12h</a:t>
            </a:r>
            <a:r>
              <a:rPr lang="ja-JP" altLang="en-US" dirty="0" smtClean="0"/>
              <a:t>開始</a:t>
            </a:r>
            <a:endParaRPr lang="en-US" altLang="ja-JP" dirty="0" smtClean="0"/>
          </a:p>
          <a:p>
            <a:pPr>
              <a:buNone/>
            </a:pPr>
            <a:r>
              <a:rPr lang="ja-JP" altLang="en-US" dirty="0" smtClean="0"/>
              <a:t>じゃあ次は何</a:t>
            </a:r>
            <a:r>
              <a:rPr lang="ja-JP" altLang="en-US" dirty="0" err="1" smtClean="0"/>
              <a:t>しましょ</a:t>
            </a:r>
            <a:r>
              <a:rPr lang="ja-JP" altLang="en-US" dirty="0" smtClean="0"/>
              <a:t>？</a:t>
            </a:r>
            <a:endParaRPr kumimoji="1" lang="ja-JP" altLang="en-US" dirty="0"/>
          </a:p>
        </p:txBody>
      </p:sp>
      <p:pic>
        <p:nvPicPr>
          <p:cNvPr id="39938" name="Picture 2" descr="クリックすると新しいウィンドウで開きます"/>
          <p:cNvPicPr>
            <a:picLocks noChangeAspect="1" noChangeArrowheads="1"/>
          </p:cNvPicPr>
          <p:nvPr/>
        </p:nvPicPr>
        <p:blipFill>
          <a:blip r:embed="rId3" cstate="print"/>
          <a:srcRect/>
          <a:stretch>
            <a:fillRect/>
          </a:stretch>
        </p:blipFill>
        <p:spPr bwMode="auto">
          <a:xfrm>
            <a:off x="5436096" y="1772816"/>
            <a:ext cx="3672408" cy="507526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536" y="2564904"/>
            <a:ext cx="7772400" cy="785818"/>
          </a:xfrm>
        </p:spPr>
        <p:txBody>
          <a:bodyPr>
            <a:noAutofit/>
          </a:bodyPr>
          <a:lstStyle/>
          <a:p>
            <a:r>
              <a:rPr kumimoji="1" lang="ja-JP" altLang="en-US" sz="3600" dirty="0" smtClean="0"/>
              <a:t>関節リウマチにて加療中の６６歳女性</a:t>
            </a:r>
            <a:r>
              <a:rPr kumimoji="1" lang="en-US" altLang="ja-JP" sz="3600" dirty="0" smtClean="0"/>
              <a:t/>
            </a:r>
            <a:br>
              <a:rPr kumimoji="1" lang="en-US" altLang="ja-JP" sz="3600" dirty="0" smtClean="0"/>
            </a:br>
            <a:r>
              <a:rPr lang="ja-JP" altLang="en-US" sz="3600" dirty="0" smtClean="0"/>
              <a:t>が再発性膿瘍のため入院となった。</a:t>
            </a:r>
            <a:endParaRPr kumimoji="1" lang="ja-JP" altLang="en-US"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0568" y="5301208"/>
            <a:ext cx="4464496" cy="998984"/>
          </a:xfrm>
        </p:spPr>
        <p:txBody>
          <a:bodyPr>
            <a:normAutofit fontScale="90000"/>
          </a:bodyPr>
          <a:lstStyle/>
          <a:p>
            <a:r>
              <a:rPr lang="ja-JP" altLang="en-US" dirty="0" smtClean="0"/>
              <a:t>造影</a:t>
            </a:r>
            <a:r>
              <a:rPr lang="en-US" altLang="ja-JP" dirty="0" smtClean="0"/>
              <a:t>CT</a:t>
            </a:r>
            <a:br>
              <a:rPr lang="en-US" altLang="ja-JP" dirty="0" smtClean="0"/>
            </a:br>
            <a:r>
              <a:rPr lang="ja-JP" altLang="en-US" dirty="0" smtClean="0"/>
              <a:t>（第</a:t>
            </a:r>
            <a:r>
              <a:rPr lang="en-US" altLang="ja-JP" dirty="0" smtClean="0"/>
              <a:t>2</a:t>
            </a:r>
            <a:r>
              <a:rPr lang="ja-JP" altLang="en-US" dirty="0"/>
              <a:t>病日</a:t>
            </a:r>
            <a:r>
              <a:rPr lang="ja-JP" altLang="en-US" dirty="0" smtClean="0"/>
              <a:t>）</a:t>
            </a:r>
            <a:endParaRPr kumimoji="1" lang="ja-JP" altLang="en-US" dirty="0"/>
          </a:p>
        </p:txBody>
      </p:sp>
      <p:pic>
        <p:nvPicPr>
          <p:cNvPr id="4" name="Picture 2"/>
          <p:cNvPicPr>
            <a:picLocks noChangeAspect="1" noChangeArrowheads="1"/>
          </p:cNvPicPr>
          <p:nvPr/>
        </p:nvPicPr>
        <p:blipFill rotWithShape="1">
          <a:blip r:embed="rId3" cstate="print"/>
          <a:srcRect l="10155" t="13726" r="6822" b="12047"/>
          <a:stretch/>
        </p:blipFill>
        <p:spPr bwMode="auto">
          <a:xfrm>
            <a:off x="3338863" y="2996952"/>
            <a:ext cx="5913657" cy="3888432"/>
          </a:xfrm>
          <a:prstGeom prst="rect">
            <a:avLst/>
          </a:prstGeom>
          <a:noFill/>
          <a:ln w="9525">
            <a:noFill/>
            <a:miter lim="800000"/>
            <a:headEnd/>
            <a:tailEnd/>
          </a:ln>
        </p:spPr>
      </p:pic>
      <p:pic>
        <p:nvPicPr>
          <p:cNvPr id="1026" name="Picture 2" descr="C:\Users\Jyorent\AppData\Local\Microsoft\Windows\Temporary Internet Files\Low\Content.IE5\ZH26W89Z\きょうさ[1].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001" t="38330" r="4594" b="24402"/>
          <a:stretch/>
        </p:blipFill>
        <p:spPr bwMode="auto">
          <a:xfrm>
            <a:off x="0" y="0"/>
            <a:ext cx="6370414" cy="3140968"/>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円/楕円 9"/>
          <p:cNvSpPr/>
          <p:nvPr/>
        </p:nvSpPr>
        <p:spPr>
          <a:xfrm>
            <a:off x="5652120" y="4941168"/>
            <a:ext cx="1152128" cy="79208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2123728" y="44624"/>
            <a:ext cx="1440160" cy="108012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造影</a:t>
            </a:r>
            <a:r>
              <a:rPr kumimoji="1" lang="en-US" altLang="ja-JP" dirty="0" smtClean="0"/>
              <a:t>MRI</a:t>
            </a:r>
            <a:endParaRPr kumimoji="1" lang="ja-JP" altLang="en-US" dirty="0"/>
          </a:p>
        </p:txBody>
      </p:sp>
      <p:pic>
        <p:nvPicPr>
          <p:cNvPr id="4100" name="Picture 4"/>
          <p:cNvPicPr>
            <a:picLocks noChangeAspect="1" noChangeArrowheads="1"/>
          </p:cNvPicPr>
          <p:nvPr/>
        </p:nvPicPr>
        <p:blipFill rotWithShape="1">
          <a:blip r:embed="rId3" cstate="print"/>
          <a:srcRect l="-1" r="10680"/>
          <a:stretch/>
        </p:blipFill>
        <p:spPr bwMode="auto">
          <a:xfrm>
            <a:off x="4283968" y="1196752"/>
            <a:ext cx="4824000" cy="5562523"/>
          </a:xfrm>
          <a:prstGeom prst="rect">
            <a:avLst/>
          </a:prstGeom>
          <a:noFill/>
          <a:ln w="9525">
            <a:noFill/>
            <a:miter lim="800000"/>
            <a:headEnd/>
            <a:tailEnd/>
          </a:ln>
        </p:spPr>
      </p:pic>
      <p:pic>
        <p:nvPicPr>
          <p:cNvPr id="4098" name="Picture 2"/>
          <p:cNvPicPr>
            <a:picLocks noChangeAspect="1" noChangeArrowheads="1"/>
          </p:cNvPicPr>
          <p:nvPr/>
        </p:nvPicPr>
        <p:blipFill>
          <a:blip r:embed="rId4" cstate="print"/>
          <a:srcRect/>
          <a:stretch>
            <a:fillRect/>
          </a:stretch>
        </p:blipFill>
        <p:spPr bwMode="auto">
          <a:xfrm>
            <a:off x="-21704" y="1196752"/>
            <a:ext cx="5706566" cy="5494838"/>
          </a:xfrm>
          <a:prstGeom prst="rect">
            <a:avLst/>
          </a:prstGeom>
          <a:noFill/>
          <a:ln w="9525">
            <a:noFill/>
            <a:miter lim="800000"/>
            <a:headEnd/>
            <a:tailEnd/>
          </a:ln>
        </p:spPr>
      </p:pic>
      <p:sp>
        <p:nvSpPr>
          <p:cNvPr id="5" name="円/楕円 4"/>
          <p:cNvSpPr/>
          <p:nvPr/>
        </p:nvSpPr>
        <p:spPr>
          <a:xfrm>
            <a:off x="2267744" y="3861048"/>
            <a:ext cx="1224136" cy="86409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6588224" y="3789040"/>
            <a:ext cx="936104" cy="129614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TTE/TEE</a:t>
            </a:r>
            <a:r>
              <a:rPr kumimoji="1" lang="ja-JP" altLang="en-US" dirty="0" smtClean="0"/>
              <a:t>の検査特性</a:t>
            </a:r>
            <a:endParaRPr kumimoji="1" lang="ja-JP" altLang="en-US" dirty="0"/>
          </a:p>
        </p:txBody>
      </p:sp>
      <p:graphicFrame>
        <p:nvGraphicFramePr>
          <p:cNvPr id="4" name="コンテンツ プレースホルダ 3"/>
          <p:cNvGraphicFramePr>
            <a:graphicFrameLocks noGrp="1"/>
          </p:cNvGraphicFramePr>
          <p:nvPr>
            <p:ph idx="1"/>
          </p:nvPr>
        </p:nvGraphicFramePr>
        <p:xfrm>
          <a:off x="457200" y="1600200"/>
          <a:ext cx="8219256" cy="4205064"/>
        </p:xfrm>
        <a:graphic>
          <a:graphicData uri="http://schemas.openxmlformats.org/drawingml/2006/table">
            <a:tbl>
              <a:tblPr firstRow="1" bandRow="1">
                <a:tableStyleId>{5C22544A-7EE6-4342-B048-85BDC9FD1C3A}</a:tableStyleId>
              </a:tblPr>
              <a:tblGrid>
                <a:gridCol w="2739752"/>
                <a:gridCol w="2739752"/>
                <a:gridCol w="2739752"/>
              </a:tblGrid>
              <a:tr h="1401688">
                <a:tc>
                  <a:txBody>
                    <a:bodyPr/>
                    <a:lstStyle/>
                    <a:p>
                      <a:endParaRPr kumimoji="1" lang="ja-JP" altLang="en-US" dirty="0"/>
                    </a:p>
                  </a:txBody>
                  <a:tcPr/>
                </a:tc>
                <a:tc>
                  <a:txBody>
                    <a:bodyPr/>
                    <a:lstStyle/>
                    <a:p>
                      <a:r>
                        <a:rPr kumimoji="1" lang="ja-JP" altLang="en-US" sz="4000" dirty="0" smtClean="0"/>
                        <a:t>感度（％）</a:t>
                      </a:r>
                      <a:endParaRPr kumimoji="1" lang="ja-JP" altLang="en-US" sz="4000" dirty="0"/>
                    </a:p>
                  </a:txBody>
                  <a:tcPr anchor="ctr"/>
                </a:tc>
                <a:tc>
                  <a:txBody>
                    <a:bodyPr/>
                    <a:lstStyle/>
                    <a:p>
                      <a:r>
                        <a:rPr kumimoji="1" lang="ja-JP" altLang="en-US" sz="4000" dirty="0" smtClean="0"/>
                        <a:t>特異度（％）</a:t>
                      </a:r>
                      <a:endParaRPr kumimoji="1" lang="ja-JP" altLang="en-US" sz="4000" dirty="0"/>
                    </a:p>
                  </a:txBody>
                  <a:tcPr anchor="ctr"/>
                </a:tc>
              </a:tr>
              <a:tr h="1401688">
                <a:tc>
                  <a:txBody>
                    <a:bodyPr/>
                    <a:lstStyle/>
                    <a:p>
                      <a:pPr algn="ctr"/>
                      <a:r>
                        <a:rPr kumimoji="1" lang="en-US" altLang="ja-JP" sz="8000" dirty="0" smtClean="0"/>
                        <a:t>TTE</a:t>
                      </a:r>
                      <a:endParaRPr kumimoji="1" lang="ja-JP" altLang="en-US" sz="8000" dirty="0"/>
                    </a:p>
                  </a:txBody>
                  <a:tcPr anchor="ctr"/>
                </a:tc>
                <a:tc>
                  <a:txBody>
                    <a:bodyPr/>
                    <a:lstStyle/>
                    <a:p>
                      <a:pPr algn="ctr"/>
                      <a:endParaRPr kumimoji="1" lang="ja-JP" altLang="en-US" sz="4800" dirty="0"/>
                    </a:p>
                  </a:txBody>
                  <a:tcPr anchor="ctr"/>
                </a:tc>
                <a:tc>
                  <a:txBody>
                    <a:bodyPr/>
                    <a:lstStyle/>
                    <a:p>
                      <a:pPr algn="ctr"/>
                      <a:r>
                        <a:rPr kumimoji="1" lang="ja-JP" altLang="en-US" sz="4800" dirty="0" smtClean="0"/>
                        <a:t>９１～９８</a:t>
                      </a:r>
                      <a:endParaRPr kumimoji="1" lang="ja-JP" altLang="en-US" sz="4800" dirty="0"/>
                    </a:p>
                  </a:txBody>
                  <a:tcPr anchor="ctr"/>
                </a:tc>
              </a:tr>
              <a:tr h="1401688">
                <a:tc>
                  <a:txBody>
                    <a:bodyPr/>
                    <a:lstStyle/>
                    <a:p>
                      <a:pPr algn="ctr"/>
                      <a:r>
                        <a:rPr kumimoji="1" lang="en-US" altLang="ja-JP" sz="8000" dirty="0" smtClean="0"/>
                        <a:t>TEE</a:t>
                      </a:r>
                      <a:endParaRPr kumimoji="1" lang="ja-JP" altLang="en-US" sz="8000" dirty="0"/>
                    </a:p>
                  </a:txBody>
                  <a:tcPr anchor="ctr"/>
                </a:tc>
                <a:tc>
                  <a:txBody>
                    <a:bodyPr/>
                    <a:lstStyle/>
                    <a:p>
                      <a:pPr algn="ctr"/>
                      <a:endParaRPr kumimoji="1" lang="ja-JP" altLang="en-US" sz="4400" dirty="0"/>
                    </a:p>
                  </a:txBody>
                  <a:tcPr anchor="ctr"/>
                </a:tc>
                <a:tc>
                  <a:txBody>
                    <a:bodyPr/>
                    <a:lstStyle/>
                    <a:p>
                      <a:pPr algn="ctr"/>
                      <a:r>
                        <a:rPr kumimoji="1" lang="ja-JP" altLang="en-US" sz="4400" dirty="0" smtClean="0"/>
                        <a:t>９１～１００</a:t>
                      </a:r>
                      <a:endParaRPr kumimoji="1" lang="ja-JP" altLang="en-US" sz="4400" dirty="0"/>
                    </a:p>
                  </a:txBody>
                  <a:tcPr anchor="ctr"/>
                </a:tc>
              </a:tr>
            </a:tbl>
          </a:graphicData>
        </a:graphic>
      </p:graphicFrame>
      <p:sp>
        <p:nvSpPr>
          <p:cNvPr id="5" name="テキスト ボックス 4"/>
          <p:cNvSpPr txBox="1"/>
          <p:nvPr/>
        </p:nvSpPr>
        <p:spPr>
          <a:xfrm>
            <a:off x="1907704" y="6021288"/>
            <a:ext cx="6768752" cy="646331"/>
          </a:xfrm>
          <a:prstGeom prst="rect">
            <a:avLst/>
          </a:prstGeom>
          <a:noFill/>
        </p:spPr>
        <p:txBody>
          <a:bodyPr wrap="square" rtlCol="0">
            <a:spAutoFit/>
          </a:bodyPr>
          <a:lstStyle/>
          <a:p>
            <a:pPr algn="r"/>
            <a:r>
              <a:rPr lang="en-US" altLang="ja-JP" dirty="0" smtClean="0"/>
              <a:t>Evangelista </a:t>
            </a:r>
            <a:r>
              <a:rPr lang="en-US" altLang="ja-JP" dirty="0" err="1" smtClean="0"/>
              <a:t>A,Gonzalez-Alujas</a:t>
            </a:r>
            <a:r>
              <a:rPr lang="en-US" altLang="ja-JP" dirty="0" smtClean="0"/>
              <a:t> </a:t>
            </a:r>
            <a:r>
              <a:rPr lang="en-US" altLang="ja-JP" dirty="0" err="1" smtClean="0"/>
              <a:t>MT:Echocardiogendocardiraphy</a:t>
            </a:r>
            <a:r>
              <a:rPr lang="en-US" altLang="ja-JP" dirty="0" smtClean="0"/>
              <a:t> in infective </a:t>
            </a:r>
            <a:r>
              <a:rPr lang="en-US" altLang="ja-JP" dirty="0" err="1" smtClean="0"/>
              <a:t>endocarditis.Heart</a:t>
            </a:r>
            <a:r>
              <a:rPr lang="en-US" altLang="ja-JP" dirty="0" smtClean="0"/>
              <a:t> 90:614-617,2004</a:t>
            </a:r>
            <a:endParaRPr kumimoji="1" lang="ja-JP" altLang="en-US" dirty="0"/>
          </a:p>
        </p:txBody>
      </p:sp>
      <p:sp>
        <p:nvSpPr>
          <p:cNvPr id="7" name="テキスト ボックス 6"/>
          <p:cNvSpPr txBox="1"/>
          <p:nvPr/>
        </p:nvSpPr>
        <p:spPr>
          <a:xfrm>
            <a:off x="3059832" y="3307631"/>
            <a:ext cx="2736304" cy="769441"/>
          </a:xfrm>
          <a:prstGeom prst="rect">
            <a:avLst/>
          </a:prstGeom>
          <a:noFill/>
        </p:spPr>
        <p:txBody>
          <a:bodyPr wrap="square" rtlCol="0">
            <a:spAutoFit/>
          </a:bodyPr>
          <a:lstStyle/>
          <a:p>
            <a:pPr algn="ctr"/>
            <a:r>
              <a:rPr lang="ja-JP" altLang="en-US" sz="4400" dirty="0" smtClean="0"/>
              <a:t>４３～６０</a:t>
            </a:r>
            <a:endParaRPr lang="ja-JP" altLang="en-US" sz="4400" dirty="0"/>
          </a:p>
        </p:txBody>
      </p:sp>
      <p:sp>
        <p:nvSpPr>
          <p:cNvPr id="9" name="テキスト ボックス 8"/>
          <p:cNvSpPr txBox="1"/>
          <p:nvPr/>
        </p:nvSpPr>
        <p:spPr>
          <a:xfrm>
            <a:off x="2987824" y="4725144"/>
            <a:ext cx="3096344" cy="769441"/>
          </a:xfrm>
          <a:prstGeom prst="rect">
            <a:avLst/>
          </a:prstGeom>
          <a:noFill/>
        </p:spPr>
        <p:txBody>
          <a:bodyPr wrap="square" rtlCol="0">
            <a:spAutoFit/>
          </a:bodyPr>
          <a:lstStyle/>
          <a:p>
            <a:pPr algn="ctr"/>
            <a:r>
              <a:rPr lang="ja-JP" altLang="en-US" sz="4400" dirty="0" smtClean="0">
                <a:solidFill>
                  <a:srgbClr val="FF0000"/>
                </a:solidFill>
              </a:rPr>
              <a:t>８７～１００</a:t>
            </a:r>
            <a:endParaRPr lang="ja-JP" altLang="en-US" sz="4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708920"/>
            <a:ext cx="8229600" cy="1143000"/>
          </a:xfrm>
        </p:spPr>
        <p:txBody>
          <a:bodyPr>
            <a:normAutofit/>
          </a:bodyPr>
          <a:lstStyle/>
          <a:p>
            <a:pPr algn="l"/>
            <a:r>
              <a:rPr lang="ja-JP" altLang="en-US" dirty="0" smtClean="0"/>
              <a:t>経食道心エコー</a:t>
            </a:r>
            <a:endParaRPr kumimoji="1" lang="ja-JP" altLang="en-US" dirty="0"/>
          </a:p>
        </p:txBody>
      </p:sp>
      <p:sp>
        <p:nvSpPr>
          <p:cNvPr id="4" name="コンテンツ プレースホルダ 3"/>
          <p:cNvSpPr>
            <a:spLocks noGrp="1"/>
          </p:cNvSpPr>
          <p:nvPr>
            <p:ph idx="1"/>
          </p:nvPr>
        </p:nvSpPr>
        <p:spPr>
          <a:xfrm>
            <a:off x="457200" y="3756635"/>
            <a:ext cx="8229600" cy="2692896"/>
          </a:xfrm>
        </p:spPr>
        <p:txBody>
          <a:bodyPr/>
          <a:lstStyle/>
          <a:p>
            <a:r>
              <a:rPr lang="en-US" dirty="0" smtClean="0"/>
              <a:t>AV </a:t>
            </a:r>
            <a:r>
              <a:rPr lang="ja-JP" altLang="en-US" dirty="0" smtClean="0"/>
              <a:t>肥厚</a:t>
            </a:r>
            <a:r>
              <a:rPr lang="en-US" dirty="0" smtClean="0"/>
              <a:t> </a:t>
            </a:r>
            <a:endParaRPr lang="ja-JP" altLang="en-US" dirty="0" smtClean="0"/>
          </a:p>
          <a:p>
            <a:r>
              <a:rPr lang="en-US" dirty="0" smtClean="0"/>
              <a:t>MV </a:t>
            </a:r>
            <a:r>
              <a:rPr lang="ja-JP" altLang="en-US" dirty="0" smtClean="0"/>
              <a:t>肥厚</a:t>
            </a:r>
            <a:r>
              <a:rPr lang="en-US" dirty="0" smtClean="0"/>
              <a:t> </a:t>
            </a:r>
            <a:r>
              <a:rPr lang="en-US" dirty="0" err="1" smtClean="0"/>
              <a:t>Mr</a:t>
            </a:r>
            <a:r>
              <a:rPr lang="en-US" dirty="0" smtClean="0"/>
              <a:t> mild</a:t>
            </a:r>
            <a:endParaRPr lang="ja-JP" altLang="en-US" dirty="0" smtClean="0"/>
          </a:p>
          <a:p>
            <a:r>
              <a:rPr lang="en-US" dirty="0" smtClean="0"/>
              <a:t>LA thrombus (-), LAA thrombus (-)</a:t>
            </a:r>
          </a:p>
          <a:p>
            <a:r>
              <a:rPr lang="en-US" b="1" u="sng" dirty="0" smtClean="0">
                <a:solidFill>
                  <a:srgbClr val="FF0000"/>
                </a:solidFill>
                <a:effectLst>
                  <a:outerShdw blurRad="38100" dist="38100" dir="2700000" algn="tl">
                    <a:srgbClr val="000000">
                      <a:alpha val="43137"/>
                    </a:srgbClr>
                  </a:outerShdw>
                </a:effectLst>
              </a:rPr>
              <a:t>vegetation</a:t>
            </a:r>
            <a:r>
              <a:rPr lang="ja-JP" altLang="en-US" b="1" u="sng" dirty="0" smtClean="0">
                <a:solidFill>
                  <a:srgbClr val="FF0000"/>
                </a:solidFill>
                <a:effectLst>
                  <a:outerShdw blurRad="38100" dist="38100" dir="2700000" algn="tl">
                    <a:srgbClr val="000000">
                      <a:alpha val="43137"/>
                    </a:srgbClr>
                  </a:outerShdw>
                </a:effectLst>
              </a:rPr>
              <a:t>は認められない！！</a:t>
            </a:r>
            <a:endParaRPr kumimoji="1" lang="ja-JP" altLang="en-US" b="1" u="sng" dirty="0">
              <a:solidFill>
                <a:srgbClr val="FF0000"/>
              </a:solidFill>
              <a:effectLst>
                <a:outerShdw blurRad="38100" dist="38100" dir="2700000" algn="tl">
                  <a:srgbClr val="000000">
                    <a:alpha val="43137"/>
                  </a:srgbClr>
                </a:outerShdw>
              </a:effectLst>
            </a:endParaRPr>
          </a:p>
        </p:txBody>
      </p:sp>
      <p:sp>
        <p:nvSpPr>
          <p:cNvPr id="5" name="正方形/長方形 4"/>
          <p:cNvSpPr/>
          <p:nvPr/>
        </p:nvSpPr>
        <p:spPr>
          <a:xfrm>
            <a:off x="539552" y="980728"/>
            <a:ext cx="7488832" cy="1175706"/>
          </a:xfrm>
          <a:prstGeom prst="rect">
            <a:avLst/>
          </a:prstGeom>
        </p:spPr>
        <p:txBody>
          <a:bodyPr wrap="square">
            <a:spAutoFit/>
          </a:bodyPr>
          <a:lstStyle/>
          <a:p>
            <a:pPr marL="342900" lvl="0" indent="-342900">
              <a:spcBef>
                <a:spcPct val="20000"/>
              </a:spcBef>
              <a:buFont typeface="Arial" pitchFamily="34" charset="0"/>
              <a:buChar char="•"/>
            </a:pPr>
            <a:r>
              <a:rPr lang="ja-JP" altLang="en-US" sz="3200" dirty="0" smtClean="0">
                <a:solidFill>
                  <a:prstClr val="black"/>
                </a:solidFill>
              </a:rPr>
              <a:t>血液培養：来院時</a:t>
            </a:r>
            <a:r>
              <a:rPr lang="en-US" altLang="ja-JP" sz="3200" dirty="0" smtClean="0">
                <a:solidFill>
                  <a:prstClr val="black"/>
                </a:solidFill>
              </a:rPr>
              <a:t>2</a:t>
            </a:r>
            <a:r>
              <a:rPr lang="ja-JP" altLang="en-US" sz="3200" dirty="0" smtClean="0">
                <a:solidFill>
                  <a:prstClr val="black"/>
                </a:solidFill>
              </a:rPr>
              <a:t>セット→</a:t>
            </a:r>
            <a:r>
              <a:rPr lang="ja-JP" altLang="en-US" sz="3200" dirty="0" smtClean="0">
                <a:solidFill>
                  <a:srgbClr val="FF0000"/>
                </a:solidFill>
              </a:rPr>
              <a:t>陰性！！</a:t>
            </a:r>
            <a:endParaRPr lang="en-US" altLang="ja-JP" sz="3200" dirty="0" smtClean="0">
              <a:solidFill>
                <a:srgbClr val="FF0000"/>
              </a:solidFill>
            </a:endParaRPr>
          </a:p>
          <a:p>
            <a:pPr marL="342900" lvl="0" indent="-342900">
              <a:spcBef>
                <a:spcPct val="20000"/>
              </a:spcBef>
              <a:buFont typeface="Arial" pitchFamily="34" charset="0"/>
              <a:buChar char="•"/>
            </a:pPr>
            <a:r>
              <a:rPr lang="ja-JP" altLang="en-US" sz="3200" dirty="0" smtClean="0">
                <a:solidFill>
                  <a:prstClr val="black"/>
                </a:solidFill>
              </a:rPr>
              <a:t>来院翌日</a:t>
            </a:r>
            <a:r>
              <a:rPr lang="en-US" altLang="ja-JP" sz="3200" dirty="0" smtClean="0">
                <a:solidFill>
                  <a:prstClr val="black"/>
                </a:solidFill>
              </a:rPr>
              <a:t>3</a:t>
            </a:r>
            <a:r>
              <a:rPr lang="ja-JP" altLang="en-US" sz="3200" dirty="0" smtClean="0">
                <a:solidFill>
                  <a:prstClr val="black"/>
                </a:solidFill>
              </a:rPr>
              <a:t>セット→</a:t>
            </a:r>
            <a:r>
              <a:rPr lang="ja-JP" altLang="en-US" sz="3200" dirty="0" smtClean="0">
                <a:solidFill>
                  <a:srgbClr val="FF0000"/>
                </a:solidFill>
              </a:rPr>
              <a:t>陰性！！</a:t>
            </a:r>
            <a:endParaRPr lang="en-US" altLang="ja-JP" sz="3200" dirty="0" smtClean="0">
              <a:solidFill>
                <a:srgbClr val="FF0000"/>
              </a:solidFill>
            </a:endParaRPr>
          </a:p>
        </p:txBody>
      </p:sp>
      <p:sp>
        <p:nvSpPr>
          <p:cNvPr id="3" name="正方形/長方形 2">
            <a:hlinkClick r:id="rId3" action="ppaction://hlinkfile"/>
          </p:cNvPr>
          <p:cNvSpPr/>
          <p:nvPr/>
        </p:nvSpPr>
        <p:spPr>
          <a:xfrm>
            <a:off x="4644008" y="3068960"/>
            <a:ext cx="3744416"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b="1" dirty="0" smtClean="0">
                <a:solidFill>
                  <a:schemeClr val="bg1"/>
                </a:solidFill>
                <a:hlinkClick r:id="rId4" action="ppaction://hlinkfile"/>
              </a:rPr>
              <a:t>20111020_164722_3.mpg</a:t>
            </a:r>
            <a:endParaRPr kumimoji="1" lang="ja-JP" altLang="en-US" sz="4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診断</a:t>
            </a:r>
            <a:endParaRPr kumimoji="1" lang="ja-JP" altLang="en-US" dirty="0"/>
          </a:p>
        </p:txBody>
      </p:sp>
      <p:sp>
        <p:nvSpPr>
          <p:cNvPr id="4" name="テキスト ボックス 3"/>
          <p:cNvSpPr txBox="1"/>
          <p:nvPr/>
        </p:nvSpPr>
        <p:spPr>
          <a:xfrm>
            <a:off x="2483768" y="1628800"/>
            <a:ext cx="3945311" cy="5078313"/>
          </a:xfrm>
          <a:prstGeom prst="rect">
            <a:avLst/>
          </a:prstGeom>
          <a:noFill/>
        </p:spPr>
        <p:txBody>
          <a:bodyPr wrap="none" rtlCol="0">
            <a:spAutoFit/>
          </a:bodyPr>
          <a:lstStyle/>
          <a:p>
            <a:pPr>
              <a:lnSpc>
                <a:spcPct val="150000"/>
              </a:lnSpc>
            </a:pPr>
            <a:r>
              <a:rPr lang="ja-JP" altLang="en-US" sz="3600" dirty="0" smtClean="0"/>
              <a:t>＃１．多発性膿瘍</a:t>
            </a:r>
            <a:endParaRPr lang="en-US" altLang="ja-JP" sz="3600" dirty="0" smtClean="0"/>
          </a:p>
          <a:p>
            <a:pPr>
              <a:lnSpc>
                <a:spcPct val="150000"/>
              </a:lnSpc>
            </a:pPr>
            <a:r>
              <a:rPr lang="ja-JP" altLang="en-US" sz="3600" dirty="0" smtClean="0"/>
              <a:t>　</a:t>
            </a:r>
            <a:r>
              <a:rPr lang="en-US" altLang="ja-JP" sz="3600" dirty="0" smtClean="0"/>
              <a:t>#1. </a:t>
            </a:r>
            <a:r>
              <a:rPr lang="ja-JP" altLang="en-US" sz="3600" dirty="0" smtClean="0"/>
              <a:t>脊髄内膿瘍</a:t>
            </a:r>
            <a:endParaRPr lang="en-US" altLang="ja-JP" sz="3600" dirty="0" smtClean="0"/>
          </a:p>
          <a:p>
            <a:pPr>
              <a:lnSpc>
                <a:spcPct val="150000"/>
              </a:lnSpc>
            </a:pPr>
            <a:r>
              <a:rPr lang="ja-JP" altLang="en-US" sz="3600" dirty="0" smtClean="0"/>
              <a:t>　</a:t>
            </a:r>
            <a:r>
              <a:rPr lang="en-US" altLang="ja-JP" sz="3600" dirty="0" smtClean="0"/>
              <a:t>#2. </a:t>
            </a:r>
            <a:r>
              <a:rPr lang="ja-JP" altLang="en-US" sz="3600" dirty="0" smtClean="0"/>
              <a:t>右前胸部膿瘍</a:t>
            </a:r>
            <a:endParaRPr lang="en-US" altLang="ja-JP" sz="3600" dirty="0" smtClean="0"/>
          </a:p>
          <a:p>
            <a:pPr>
              <a:lnSpc>
                <a:spcPct val="150000"/>
              </a:lnSpc>
            </a:pPr>
            <a:r>
              <a:rPr lang="ja-JP" altLang="en-US" sz="3600" dirty="0" smtClean="0"/>
              <a:t>　</a:t>
            </a:r>
            <a:r>
              <a:rPr lang="en-US" altLang="ja-JP" sz="3600" dirty="0" smtClean="0"/>
              <a:t>#3. </a:t>
            </a:r>
            <a:r>
              <a:rPr lang="ja-JP" altLang="en-US" sz="3600" dirty="0" smtClean="0"/>
              <a:t>右胸鎖関節炎</a:t>
            </a:r>
            <a:endParaRPr lang="en-US" altLang="ja-JP" sz="3600" dirty="0" smtClean="0"/>
          </a:p>
          <a:p>
            <a:pPr>
              <a:lnSpc>
                <a:spcPct val="150000"/>
              </a:lnSpc>
            </a:pPr>
            <a:r>
              <a:rPr lang="ja-JP" altLang="en-US" sz="3600" dirty="0" smtClean="0"/>
              <a:t>＃２．</a:t>
            </a:r>
            <a:r>
              <a:rPr lang="en-US" altLang="ja-JP" sz="3600" dirty="0" smtClean="0"/>
              <a:t>RA</a:t>
            </a:r>
          </a:p>
          <a:p>
            <a:pPr>
              <a:lnSpc>
                <a:spcPct val="150000"/>
              </a:lnSpc>
            </a:pPr>
            <a:r>
              <a:rPr lang="ja-JP" altLang="en-US" sz="3600" dirty="0" smtClean="0"/>
              <a:t>＃３．</a:t>
            </a:r>
            <a:r>
              <a:rPr lang="en-US" altLang="ja-JP" sz="3600" dirty="0" smtClean="0"/>
              <a:t>CREST</a:t>
            </a:r>
            <a:r>
              <a:rPr lang="ja-JP" altLang="en-US" sz="3600" dirty="0" smtClean="0"/>
              <a:t>症候群</a:t>
            </a:r>
            <a:endParaRPr lang="en-US" altLang="ja-JP" sz="36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endParaRPr lang="ja-JP" altLang="ja-JP"/>
          </a:p>
        </p:txBody>
      </p:sp>
      <p:sp>
        <p:nvSpPr>
          <p:cNvPr id="2051" name="Rectangle 3"/>
          <p:cNvSpPr>
            <a:spLocks noGrp="1" noChangeArrowheads="1"/>
          </p:cNvSpPr>
          <p:nvPr>
            <p:ph type="subTitle" idx="1"/>
          </p:nvPr>
        </p:nvSpPr>
        <p:spPr/>
        <p:txBody>
          <a:bodyPr/>
          <a:lstStyle/>
          <a:p>
            <a:endParaRPr lang="ja-JP" altLang="ja-JP"/>
          </a:p>
        </p:txBody>
      </p:sp>
      <p:pic>
        <p:nvPicPr>
          <p:cNvPr id="2052" name="Picture 4"/>
          <p:cNvPicPr>
            <a:picLocks noChangeAspect="1" noChangeArrowheads="1"/>
          </p:cNvPicPr>
          <p:nvPr/>
        </p:nvPicPr>
        <p:blipFill>
          <a:blip r:embed="rId3" cstate="print"/>
          <a:srcRect l="15057" t="28793" r="35723" b="29531"/>
          <a:stretch>
            <a:fillRect/>
          </a:stretch>
        </p:blipFill>
        <p:spPr bwMode="auto">
          <a:xfrm>
            <a:off x="-108520" y="216024"/>
            <a:ext cx="9208445" cy="6237312"/>
          </a:xfrm>
          <a:prstGeom prst="rect">
            <a:avLst/>
          </a:prstGeom>
          <a:noFill/>
          <a:ln w="9525">
            <a:noFill/>
            <a:miter lim="800000"/>
            <a:headEnd/>
            <a:tailEnd/>
          </a:ln>
          <a:effectLst/>
        </p:spPr>
      </p:pic>
      <p:sp>
        <p:nvSpPr>
          <p:cNvPr id="5" name="テキスト ボックス 4"/>
          <p:cNvSpPr txBox="1"/>
          <p:nvPr/>
        </p:nvSpPr>
        <p:spPr>
          <a:xfrm>
            <a:off x="2483768" y="6054387"/>
            <a:ext cx="3240360" cy="830997"/>
          </a:xfrm>
          <a:prstGeom prst="rect">
            <a:avLst/>
          </a:prstGeom>
          <a:noFill/>
        </p:spPr>
        <p:txBody>
          <a:bodyPr wrap="square" rtlCol="0">
            <a:spAutoFit/>
          </a:bodyPr>
          <a:lstStyle/>
          <a:p>
            <a:r>
              <a:rPr kumimoji="1" lang="en-US" altLang="ja-JP" sz="4800" dirty="0" err="1" smtClean="0"/>
              <a:t>ⅠⅡ</a:t>
            </a:r>
            <a:endParaRPr kumimoji="1" lang="ja-JP" altLang="en-US" sz="4800" dirty="0"/>
          </a:p>
        </p:txBody>
      </p:sp>
      <p:sp>
        <p:nvSpPr>
          <p:cNvPr id="6" name="二等辺三角形 5"/>
          <p:cNvSpPr/>
          <p:nvPr/>
        </p:nvSpPr>
        <p:spPr>
          <a:xfrm rot="13589972">
            <a:off x="2596280" y="3865081"/>
            <a:ext cx="704603" cy="630796"/>
          </a:xfrm>
          <a:prstGeom prst="triangle">
            <a:avLst>
              <a:gd name="adj" fmla="val 901"/>
            </a:avLst>
          </a:prstGeom>
          <a:noFill/>
          <a:ln w="857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ukgate.com/profile/Lectures/109/03072008102323/red-herring_colo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36096" y="3501008"/>
            <a:ext cx="3712889" cy="33416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テキスト ボックス 1"/>
          <p:cNvSpPr txBox="1"/>
          <p:nvPr/>
        </p:nvSpPr>
        <p:spPr>
          <a:xfrm>
            <a:off x="323528" y="115460"/>
            <a:ext cx="5901295" cy="7201972"/>
          </a:xfrm>
          <a:prstGeom prst="rect">
            <a:avLst/>
          </a:prstGeom>
          <a:noFill/>
        </p:spPr>
        <p:txBody>
          <a:bodyPr wrap="none" rtlCol="0">
            <a:spAutoFit/>
          </a:bodyPr>
          <a:lstStyle/>
          <a:p>
            <a:r>
              <a:rPr kumimoji="1" lang="en-US" altLang="ja-JP" sz="6600" dirty="0" smtClean="0"/>
              <a:t>CREST syndrome</a:t>
            </a:r>
          </a:p>
          <a:p>
            <a:pPr>
              <a:lnSpc>
                <a:spcPct val="150000"/>
              </a:lnSpc>
            </a:pPr>
            <a:endParaRPr lang="en-US" altLang="ja-JP" sz="1600" dirty="0" smtClean="0"/>
          </a:p>
          <a:p>
            <a:pPr marL="571500" indent="-571500">
              <a:lnSpc>
                <a:spcPct val="150000"/>
              </a:lnSpc>
              <a:buFont typeface="Arial" pitchFamily="34" charset="0"/>
              <a:buChar char="•"/>
            </a:pPr>
            <a:r>
              <a:rPr lang="en-US" altLang="ja-JP" sz="4000" dirty="0" err="1" smtClean="0"/>
              <a:t>Calcinosis</a:t>
            </a:r>
            <a:endParaRPr lang="en-US" altLang="ja-JP" sz="4000" dirty="0"/>
          </a:p>
          <a:p>
            <a:pPr marL="571500" indent="-571500">
              <a:lnSpc>
                <a:spcPct val="150000"/>
              </a:lnSpc>
              <a:buFont typeface="Arial" pitchFamily="34" charset="0"/>
              <a:buChar char="•"/>
            </a:pPr>
            <a:r>
              <a:rPr lang="en-US" altLang="ja-JP" sz="4000" dirty="0"/>
              <a:t>Raynaud's syndrome</a:t>
            </a:r>
          </a:p>
          <a:p>
            <a:pPr marL="571500" indent="-571500">
              <a:lnSpc>
                <a:spcPct val="150000"/>
              </a:lnSpc>
              <a:buFont typeface="Arial" pitchFamily="34" charset="0"/>
              <a:buChar char="•"/>
            </a:pPr>
            <a:r>
              <a:rPr lang="en-US" altLang="ja-JP" sz="4000" dirty="0"/>
              <a:t>Esophageal </a:t>
            </a:r>
            <a:r>
              <a:rPr lang="en-US" altLang="ja-JP" sz="4000" dirty="0" err="1"/>
              <a:t>dysmotility</a:t>
            </a:r>
            <a:endParaRPr lang="en-US" altLang="ja-JP" sz="4000" dirty="0"/>
          </a:p>
          <a:p>
            <a:pPr marL="571500" indent="-571500">
              <a:lnSpc>
                <a:spcPct val="150000"/>
              </a:lnSpc>
              <a:buFont typeface="Arial" pitchFamily="34" charset="0"/>
              <a:buChar char="•"/>
            </a:pPr>
            <a:r>
              <a:rPr lang="en-US" altLang="ja-JP" sz="4000" dirty="0" err="1"/>
              <a:t>Sclerodactyly</a:t>
            </a:r>
            <a:endParaRPr lang="en-US" altLang="ja-JP" sz="4000" dirty="0"/>
          </a:p>
          <a:p>
            <a:pPr marL="571500" indent="-571500">
              <a:lnSpc>
                <a:spcPct val="150000"/>
              </a:lnSpc>
              <a:buFont typeface="Arial" pitchFamily="34" charset="0"/>
              <a:buChar char="•"/>
            </a:pPr>
            <a:r>
              <a:rPr lang="en-US" altLang="ja-JP" sz="4000" dirty="0"/>
              <a:t>Telangiectasia</a:t>
            </a:r>
          </a:p>
          <a:p>
            <a:pPr>
              <a:lnSpc>
                <a:spcPct val="150000"/>
              </a:lnSpc>
            </a:pPr>
            <a:endParaRPr kumimoji="1" lang="ja-JP" altLang="en-US" sz="4000" dirty="0"/>
          </a:p>
        </p:txBody>
      </p:sp>
      <p:cxnSp>
        <p:nvCxnSpPr>
          <p:cNvPr id="6" name="直線コネクタ 5"/>
          <p:cNvCxnSpPr/>
          <p:nvPr/>
        </p:nvCxnSpPr>
        <p:spPr>
          <a:xfrm>
            <a:off x="395536" y="6021288"/>
            <a:ext cx="4392488"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5517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69776"/>
            <a:ext cx="8229600" cy="1143000"/>
          </a:xfrm>
        </p:spPr>
        <p:txBody>
          <a:bodyPr/>
          <a:lstStyle/>
          <a:p>
            <a:r>
              <a:rPr kumimoji="1" lang="ja-JP" altLang="en-US" dirty="0" smtClean="0"/>
              <a:t>経過</a:t>
            </a:r>
            <a:endParaRPr kumimoji="1" lang="ja-JP" altLang="en-US" dirty="0"/>
          </a:p>
        </p:txBody>
      </p:sp>
      <p:sp>
        <p:nvSpPr>
          <p:cNvPr id="4" name="テキスト ボックス 3"/>
          <p:cNvSpPr txBox="1"/>
          <p:nvPr/>
        </p:nvSpPr>
        <p:spPr>
          <a:xfrm>
            <a:off x="108520" y="1802427"/>
            <a:ext cx="9144000" cy="3354765"/>
          </a:xfrm>
          <a:prstGeom prst="rect">
            <a:avLst/>
          </a:prstGeom>
          <a:noFill/>
        </p:spPr>
        <p:txBody>
          <a:bodyPr wrap="square" rtlCol="0">
            <a:spAutoFit/>
          </a:bodyPr>
          <a:lstStyle/>
          <a:p>
            <a:pPr latinLnBrk="1">
              <a:buNone/>
            </a:pPr>
            <a:r>
              <a:rPr lang="ja-JP" altLang="en-US" sz="3600" dirty="0" smtClean="0"/>
              <a:t>第</a:t>
            </a:r>
            <a:r>
              <a:rPr lang="en-US" altLang="ja-JP" sz="3600" dirty="0" smtClean="0"/>
              <a:t>2</a:t>
            </a:r>
            <a:r>
              <a:rPr lang="ja-JP" altLang="en-US" sz="3600" dirty="0" smtClean="0"/>
              <a:t>病日より</a:t>
            </a:r>
            <a:r>
              <a:rPr lang="ja-JP" altLang="ja-JP" sz="3600" dirty="0" smtClean="0"/>
              <a:t>髄</a:t>
            </a:r>
            <a:r>
              <a:rPr lang="ja-JP" altLang="ja-JP" sz="3600" dirty="0"/>
              <a:t>液</a:t>
            </a:r>
            <a:r>
              <a:rPr lang="ja-JP" altLang="ja-JP" sz="3600" dirty="0" smtClean="0"/>
              <a:t>移行性</a:t>
            </a:r>
            <a:r>
              <a:rPr lang="ja-JP" altLang="en-US" sz="3600" dirty="0" smtClean="0"/>
              <a:t>を考慮し、</a:t>
            </a:r>
            <a:endParaRPr lang="en-US" altLang="ja-JP" sz="3600" dirty="0" smtClean="0"/>
          </a:p>
          <a:p>
            <a:pPr latinLnBrk="1">
              <a:buNone/>
            </a:pPr>
            <a:r>
              <a:rPr lang="en-US" altLang="ja-JP" sz="3600" dirty="0" smtClean="0"/>
              <a:t>CEZ </a:t>
            </a:r>
            <a:r>
              <a:rPr lang="ja-JP" altLang="en-US" sz="3600" dirty="0" smtClean="0"/>
              <a:t>→ </a:t>
            </a:r>
            <a:r>
              <a:rPr lang="en-US" altLang="ja-JP" sz="3600" dirty="0" smtClean="0"/>
              <a:t>CFPM2g,q8h</a:t>
            </a:r>
            <a:r>
              <a:rPr lang="ja-JP" altLang="en-US" sz="3600" dirty="0" smtClean="0"/>
              <a:t>に</a:t>
            </a:r>
            <a:r>
              <a:rPr lang="ja-JP" altLang="ja-JP" sz="3600" dirty="0" smtClean="0"/>
              <a:t>変更</a:t>
            </a:r>
            <a:r>
              <a:rPr lang="ja-JP" altLang="en-US" sz="3600" dirty="0"/>
              <a:t>し</a:t>
            </a:r>
            <a:r>
              <a:rPr lang="ja-JP" altLang="en-US" sz="3600" dirty="0" smtClean="0"/>
              <a:t>、</a:t>
            </a:r>
            <a:r>
              <a:rPr lang="en-US" altLang="ja-JP" sz="3600" dirty="0" smtClean="0"/>
              <a:t>8</a:t>
            </a:r>
            <a:r>
              <a:rPr lang="ja-JP" altLang="en-US" sz="3600" dirty="0" smtClean="0"/>
              <a:t>週間投与した。</a:t>
            </a:r>
            <a:endParaRPr lang="en-US" altLang="ja-JP" sz="3600" dirty="0" smtClean="0"/>
          </a:p>
          <a:p>
            <a:pPr latinLnBrk="1">
              <a:buNone/>
            </a:pPr>
            <a:r>
              <a:rPr lang="en-US" altLang="ja-JP" sz="3600" dirty="0" smtClean="0"/>
              <a:t>GM60mg,q12h</a:t>
            </a:r>
            <a:r>
              <a:rPr lang="ja-JP" altLang="en-US" sz="3600" dirty="0" smtClean="0"/>
              <a:t>は</a:t>
            </a:r>
            <a:r>
              <a:rPr lang="en-US" altLang="ja-JP" sz="3600" dirty="0"/>
              <a:t>3</a:t>
            </a:r>
            <a:r>
              <a:rPr lang="ja-JP" altLang="en-US" sz="3600" dirty="0" smtClean="0"/>
              <a:t>日間で終了</a:t>
            </a:r>
            <a:endParaRPr lang="ja-JP" altLang="ja-JP" sz="3600" dirty="0"/>
          </a:p>
          <a:p>
            <a:pPr latinLnBrk="1">
              <a:buNone/>
            </a:pPr>
            <a:endParaRPr lang="en-US" altLang="ja-JP" sz="3600" dirty="0" smtClean="0"/>
          </a:p>
          <a:p>
            <a:pPr latinLnBrk="1">
              <a:buNone/>
            </a:pPr>
            <a:r>
              <a:rPr lang="ja-JP" altLang="ja-JP" sz="3600" dirty="0" smtClean="0"/>
              <a:t>整形</a:t>
            </a:r>
            <a:r>
              <a:rPr lang="ja-JP" altLang="ja-JP" sz="3600" dirty="0"/>
              <a:t>外科</a:t>
            </a:r>
            <a:r>
              <a:rPr lang="ja-JP" altLang="ja-JP" sz="3600" dirty="0" smtClean="0"/>
              <a:t>に</a:t>
            </a:r>
            <a:r>
              <a:rPr lang="en-US" altLang="ja-JP" sz="3600" dirty="0" smtClean="0"/>
              <a:t>consult</a:t>
            </a:r>
            <a:r>
              <a:rPr lang="ja-JP" altLang="en-US" sz="3600" dirty="0" smtClean="0"/>
              <a:t>；保存的に！</a:t>
            </a:r>
            <a:endParaRPr lang="en-US" altLang="ja-JP" sz="3600" dirty="0" smtClean="0"/>
          </a:p>
          <a:p>
            <a:pPr latinLnBrk="1">
              <a:buNone/>
            </a:pPr>
            <a:endParaRPr lang="en-US" altLang="ja-JP" sz="32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yorent\AppData\Local\Microsoft\Windows\Temporary Internet Files\Low\Content.IE5\ZSI9SQ9N\ようつい[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595" t="9533" r="16323" b="16453"/>
          <a:stretch/>
        </p:blipFill>
        <p:spPr bwMode="auto">
          <a:xfrm>
            <a:off x="4262599" y="476672"/>
            <a:ext cx="4915440" cy="5544616"/>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4"/>
          <p:cNvPicPr>
            <a:picLocks noChangeAspect="1" noChangeArrowheads="1"/>
          </p:cNvPicPr>
          <p:nvPr/>
        </p:nvPicPr>
        <p:blipFill rotWithShape="1">
          <a:blip r:embed="rId4" cstate="print"/>
          <a:srcRect l="7058" r="10680"/>
          <a:stretch/>
        </p:blipFill>
        <p:spPr bwMode="auto">
          <a:xfrm>
            <a:off x="-36512" y="476672"/>
            <a:ext cx="4442591" cy="5562523"/>
          </a:xfrm>
          <a:prstGeom prst="rect">
            <a:avLst/>
          </a:prstGeom>
          <a:noFill/>
          <a:ln w="9525">
            <a:noFill/>
            <a:miter lim="800000"/>
            <a:headEnd/>
            <a:tailEnd/>
          </a:ln>
        </p:spPr>
      </p:pic>
      <p:sp>
        <p:nvSpPr>
          <p:cNvPr id="6" name="テキスト ボックス 5"/>
          <p:cNvSpPr txBox="1"/>
          <p:nvPr/>
        </p:nvSpPr>
        <p:spPr>
          <a:xfrm>
            <a:off x="1547664" y="6237312"/>
            <a:ext cx="1980029" cy="523220"/>
          </a:xfrm>
          <a:prstGeom prst="rect">
            <a:avLst/>
          </a:prstGeom>
          <a:noFill/>
        </p:spPr>
        <p:txBody>
          <a:bodyPr wrap="none" rtlCol="0">
            <a:spAutoFit/>
          </a:bodyPr>
          <a:lstStyle/>
          <a:p>
            <a:r>
              <a:rPr kumimoji="1" lang="ja-JP" altLang="en-US" sz="2800" b="1" dirty="0" smtClean="0"/>
              <a:t>治療開始時</a:t>
            </a:r>
            <a:endParaRPr kumimoji="1" lang="ja-JP" altLang="en-US" sz="2800" b="1" dirty="0"/>
          </a:p>
        </p:txBody>
      </p:sp>
      <p:sp>
        <p:nvSpPr>
          <p:cNvPr id="9" name="テキスト ボックス 8"/>
          <p:cNvSpPr txBox="1"/>
          <p:nvPr/>
        </p:nvSpPr>
        <p:spPr>
          <a:xfrm>
            <a:off x="6723600" y="6237312"/>
            <a:ext cx="1088760" cy="523220"/>
          </a:xfrm>
          <a:prstGeom prst="rect">
            <a:avLst/>
          </a:prstGeom>
          <a:noFill/>
        </p:spPr>
        <p:txBody>
          <a:bodyPr wrap="none" rtlCol="0">
            <a:spAutoFit/>
          </a:bodyPr>
          <a:lstStyle/>
          <a:p>
            <a:r>
              <a:rPr kumimoji="1" lang="en-US" altLang="ja-JP" sz="2800" b="1" dirty="0" smtClean="0"/>
              <a:t>6</a:t>
            </a:r>
            <a:r>
              <a:rPr kumimoji="1" lang="ja-JP" altLang="en-US" sz="2800" b="1" dirty="0" smtClean="0"/>
              <a:t>週後</a:t>
            </a:r>
            <a:endParaRPr kumimoji="1" lang="ja-JP" altLang="en-US" sz="2800" b="1" dirty="0"/>
          </a:p>
        </p:txBody>
      </p:sp>
      <p:cxnSp>
        <p:nvCxnSpPr>
          <p:cNvPr id="10" name="直線矢印コネクタ 9"/>
          <p:cNvCxnSpPr/>
          <p:nvPr/>
        </p:nvCxnSpPr>
        <p:spPr>
          <a:xfrm flipH="1">
            <a:off x="2627784" y="2924944"/>
            <a:ext cx="648072" cy="504056"/>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H="1">
            <a:off x="7452320" y="2780928"/>
            <a:ext cx="648072" cy="504056"/>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384"/>
            <a:ext cx="8686800" cy="1143000"/>
          </a:xfrm>
        </p:spPr>
        <p:txBody>
          <a:bodyPr>
            <a:normAutofit/>
          </a:bodyPr>
          <a:lstStyle/>
          <a:p>
            <a:r>
              <a:rPr kumimoji="1" lang="ja-JP" altLang="en-US" dirty="0" smtClean="0"/>
              <a:t>脊髄内膿瘍</a:t>
            </a:r>
            <a:endParaRPr kumimoji="1" lang="ja-JP" altLang="en-US" dirty="0"/>
          </a:p>
        </p:txBody>
      </p:sp>
      <p:sp>
        <p:nvSpPr>
          <p:cNvPr id="4" name="コンテンツ プレースホルダ 3"/>
          <p:cNvSpPr>
            <a:spLocks noGrp="1"/>
          </p:cNvSpPr>
          <p:nvPr>
            <p:ph idx="1"/>
          </p:nvPr>
        </p:nvSpPr>
        <p:spPr>
          <a:xfrm>
            <a:off x="251520" y="980728"/>
            <a:ext cx="8640960" cy="4896544"/>
          </a:xfrm>
        </p:spPr>
        <p:txBody>
          <a:bodyPr>
            <a:normAutofit/>
          </a:bodyPr>
          <a:lstStyle/>
          <a:p>
            <a:pPr>
              <a:buNone/>
            </a:pPr>
            <a:r>
              <a:rPr kumimoji="1" lang="ja-JP" altLang="en-US" dirty="0" smtClean="0"/>
              <a:t>臨床症状</a:t>
            </a:r>
            <a:endParaRPr kumimoji="1" lang="en-US" altLang="ja-JP" dirty="0" smtClean="0"/>
          </a:p>
          <a:p>
            <a:pPr>
              <a:buNone/>
            </a:pPr>
            <a:r>
              <a:rPr lang="ja-JP" altLang="en-US" dirty="0" smtClean="0"/>
              <a:t>発熱（</a:t>
            </a:r>
            <a:r>
              <a:rPr lang="en-US" altLang="ja-JP" dirty="0" smtClean="0"/>
              <a:t>65%</a:t>
            </a:r>
            <a:r>
              <a:rPr lang="ja-JP" altLang="en-US" dirty="0" smtClean="0"/>
              <a:t>）運動・感覚神経障害（</a:t>
            </a:r>
            <a:r>
              <a:rPr lang="en-US" altLang="ja-JP" dirty="0" smtClean="0"/>
              <a:t>58%</a:t>
            </a:r>
            <a:r>
              <a:rPr lang="ja-JP" altLang="en-US" dirty="0" smtClean="0"/>
              <a:t>）</a:t>
            </a:r>
            <a:endParaRPr lang="en-US" altLang="ja-JP" dirty="0" smtClean="0"/>
          </a:p>
          <a:p>
            <a:pPr>
              <a:buNone/>
            </a:pPr>
            <a:r>
              <a:rPr lang="ja-JP" altLang="en-US" dirty="0" smtClean="0"/>
              <a:t>膀胱障害（</a:t>
            </a:r>
            <a:r>
              <a:rPr lang="en-US" altLang="ja-JP" dirty="0" smtClean="0"/>
              <a:t>50%</a:t>
            </a:r>
            <a:r>
              <a:rPr lang="ja-JP" altLang="en-US" dirty="0" smtClean="0"/>
              <a:t>）疼痛（</a:t>
            </a:r>
            <a:r>
              <a:rPr lang="en-US" altLang="ja-JP" dirty="0" smtClean="0"/>
              <a:t>50%</a:t>
            </a:r>
            <a:r>
              <a:rPr lang="ja-JP" altLang="en-US" dirty="0" smtClean="0"/>
              <a:t>）</a:t>
            </a:r>
            <a:endParaRPr lang="en-US" altLang="ja-JP" dirty="0" smtClean="0"/>
          </a:p>
          <a:p>
            <a:pPr>
              <a:buNone/>
            </a:pPr>
            <a:r>
              <a:rPr lang="ja-JP" altLang="en-US" dirty="0" smtClean="0"/>
              <a:t>直腸障害（</a:t>
            </a:r>
            <a:r>
              <a:rPr lang="en-US" altLang="ja-JP" dirty="0" smtClean="0"/>
              <a:t>35%</a:t>
            </a:r>
            <a:r>
              <a:rPr lang="ja-JP" altLang="en-US" dirty="0" smtClean="0"/>
              <a:t>）髄膜刺激徴候（</a:t>
            </a:r>
            <a:r>
              <a:rPr lang="en-US" altLang="ja-JP" dirty="0" smtClean="0"/>
              <a:t>15%</a:t>
            </a:r>
            <a:r>
              <a:rPr lang="ja-JP" altLang="en-US" dirty="0" smtClean="0"/>
              <a:t>）など</a:t>
            </a:r>
            <a:endParaRPr lang="en-US" altLang="ja-JP" dirty="0" smtClean="0"/>
          </a:p>
          <a:p>
            <a:pPr>
              <a:buNone/>
            </a:pPr>
            <a:r>
              <a:rPr kumimoji="1" lang="ja-JP" altLang="en-US" dirty="0" smtClean="0"/>
              <a:t>起因菌</a:t>
            </a:r>
            <a:endParaRPr kumimoji="1" lang="en-US" altLang="ja-JP" dirty="0" smtClean="0"/>
          </a:p>
          <a:p>
            <a:pPr>
              <a:buNone/>
            </a:pPr>
            <a:r>
              <a:rPr kumimoji="1" lang="en-US" altLang="ja-JP" dirty="0" err="1" smtClean="0"/>
              <a:t>Actinomyces,Bacteroides,Brucella,Enterococcus</a:t>
            </a:r>
            <a:endParaRPr kumimoji="1" lang="en-US" altLang="ja-JP" dirty="0" smtClean="0"/>
          </a:p>
          <a:p>
            <a:pPr>
              <a:buNone/>
            </a:pPr>
            <a:r>
              <a:rPr kumimoji="1" lang="en-US" altLang="ja-JP" dirty="0" err="1" smtClean="0"/>
              <a:t>E.coli,Micrococcus,Nocardia,Peptostreptococcus</a:t>
            </a:r>
            <a:endParaRPr kumimoji="1" lang="en-US" altLang="ja-JP" dirty="0" smtClean="0"/>
          </a:p>
          <a:p>
            <a:pPr>
              <a:buNone/>
            </a:pPr>
            <a:r>
              <a:rPr kumimoji="1" lang="en-US" altLang="ja-JP" dirty="0" err="1" smtClean="0"/>
              <a:t>Prevotella,</a:t>
            </a:r>
            <a:r>
              <a:rPr kumimoji="1" lang="en-US" altLang="ja-JP" dirty="0" err="1" smtClean="0">
                <a:solidFill>
                  <a:srgbClr val="FF0000"/>
                </a:solidFill>
              </a:rPr>
              <a:t>S.aureus</a:t>
            </a:r>
            <a:r>
              <a:rPr kumimoji="1" lang="en-US" altLang="ja-JP" dirty="0" err="1" smtClean="0"/>
              <a:t>,Streptococcus,Oral</a:t>
            </a:r>
            <a:r>
              <a:rPr kumimoji="1" lang="en-US" altLang="ja-JP" dirty="0" smtClean="0"/>
              <a:t> flora</a:t>
            </a:r>
            <a:r>
              <a:rPr kumimoji="1" lang="ja-JP" altLang="en-US" dirty="0" smtClean="0"/>
              <a:t>など</a:t>
            </a:r>
            <a:endParaRPr kumimoji="1" lang="ja-JP" altLang="en-US" dirty="0"/>
          </a:p>
        </p:txBody>
      </p:sp>
      <p:sp>
        <p:nvSpPr>
          <p:cNvPr id="6" name="テキスト ボックス 5"/>
          <p:cNvSpPr txBox="1"/>
          <p:nvPr/>
        </p:nvSpPr>
        <p:spPr>
          <a:xfrm>
            <a:off x="0" y="5949281"/>
            <a:ext cx="9144000" cy="830997"/>
          </a:xfrm>
          <a:prstGeom prst="rect">
            <a:avLst/>
          </a:prstGeom>
          <a:noFill/>
        </p:spPr>
        <p:txBody>
          <a:bodyPr wrap="square" rtlCol="0">
            <a:spAutoFit/>
          </a:bodyPr>
          <a:lstStyle/>
          <a:p>
            <a:pPr algn="r"/>
            <a:r>
              <a:rPr lang="en-US" altLang="ja-JP" sz="2400" dirty="0" err="1" smtClean="0"/>
              <a:t>Noriaki</a:t>
            </a:r>
            <a:r>
              <a:rPr lang="en-US" altLang="ja-JP" sz="2400" dirty="0" smtClean="0"/>
              <a:t> Kurita et </a:t>
            </a:r>
            <a:r>
              <a:rPr lang="en-US" altLang="ja-JP" sz="2400" dirty="0" err="1" smtClean="0"/>
              <a:t>al;Intramedullary</a:t>
            </a:r>
            <a:r>
              <a:rPr lang="en-US" altLang="ja-JP" sz="2400" dirty="0" smtClean="0"/>
              <a:t> Spinal Cord Abscess Treated With Antibiotic </a:t>
            </a:r>
            <a:r>
              <a:rPr lang="en-US" altLang="ja-JP" sz="2400" dirty="0" err="1" smtClean="0"/>
              <a:t>Therapy:Neuro</a:t>
            </a:r>
            <a:r>
              <a:rPr lang="en-US" altLang="ja-JP" sz="2400" dirty="0" smtClean="0"/>
              <a:t> Med </a:t>
            </a:r>
            <a:r>
              <a:rPr lang="en-US" altLang="ja-JP" sz="2400" dirty="0" err="1" smtClean="0"/>
              <a:t>Chir</a:t>
            </a:r>
            <a:r>
              <a:rPr lang="en-US" altLang="ja-JP" sz="2400" dirty="0" smtClean="0"/>
              <a:t> 49,262,2009</a:t>
            </a:r>
            <a:endParaRPr kumimoji="1" lang="ja-JP" alt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214291"/>
            <a:ext cx="7772400" cy="785818"/>
          </a:xfrm>
        </p:spPr>
        <p:txBody>
          <a:bodyPr>
            <a:noAutofit/>
          </a:bodyPr>
          <a:lstStyle/>
          <a:p>
            <a:pPr algn="l"/>
            <a:r>
              <a:rPr kumimoji="1" lang="ja-JP" altLang="en-US" sz="3600" dirty="0" smtClean="0"/>
              <a:t>現病歴</a:t>
            </a:r>
            <a:endParaRPr kumimoji="1" lang="ja-JP" altLang="en-US" sz="3600" dirty="0"/>
          </a:p>
        </p:txBody>
      </p:sp>
      <p:sp>
        <p:nvSpPr>
          <p:cNvPr id="3" name="サブタイトル 2"/>
          <p:cNvSpPr>
            <a:spLocks noGrp="1"/>
          </p:cNvSpPr>
          <p:nvPr>
            <p:ph type="subTitle" idx="1"/>
          </p:nvPr>
        </p:nvSpPr>
        <p:spPr>
          <a:xfrm>
            <a:off x="179512" y="1214422"/>
            <a:ext cx="8786842" cy="5353072"/>
          </a:xfrm>
        </p:spPr>
        <p:txBody>
          <a:bodyPr>
            <a:normAutofit lnSpcReduction="10000"/>
          </a:bodyPr>
          <a:lstStyle/>
          <a:p>
            <a:pPr algn="l"/>
            <a:r>
              <a:rPr kumimoji="1" lang="ja-JP" altLang="en-US" dirty="0" smtClean="0">
                <a:solidFill>
                  <a:schemeClr val="tx1"/>
                </a:solidFill>
              </a:rPr>
              <a:t>来院</a:t>
            </a:r>
            <a:r>
              <a:rPr kumimoji="1" lang="en-US" altLang="ja-JP" dirty="0" smtClean="0">
                <a:solidFill>
                  <a:schemeClr val="tx1"/>
                </a:solidFill>
              </a:rPr>
              <a:t>8</a:t>
            </a:r>
            <a:r>
              <a:rPr kumimoji="1" lang="ja-JP" altLang="en-US" dirty="0" smtClean="0">
                <a:solidFill>
                  <a:schemeClr val="tx1"/>
                </a:solidFill>
              </a:rPr>
              <a:t>ヶ月前</a:t>
            </a:r>
            <a:endParaRPr kumimoji="1" lang="en-US" altLang="ja-JP" dirty="0" smtClean="0">
              <a:solidFill>
                <a:schemeClr val="tx1"/>
              </a:solidFill>
            </a:endParaRPr>
          </a:p>
          <a:p>
            <a:pPr algn="l"/>
            <a:r>
              <a:rPr lang="ja-JP" altLang="en-US" dirty="0" smtClean="0">
                <a:solidFill>
                  <a:schemeClr val="tx1"/>
                </a:solidFill>
              </a:rPr>
              <a:t>発熱</a:t>
            </a:r>
            <a:r>
              <a:rPr lang="ja-JP" altLang="en-US" dirty="0">
                <a:solidFill>
                  <a:schemeClr val="tx1"/>
                </a:solidFill>
              </a:rPr>
              <a:t>（</a:t>
            </a:r>
            <a:r>
              <a:rPr lang="en-US" dirty="0">
                <a:solidFill>
                  <a:schemeClr val="tx1"/>
                </a:solidFill>
              </a:rPr>
              <a:t>39℃</a:t>
            </a:r>
            <a:r>
              <a:rPr lang="ja-JP" altLang="en-US" dirty="0">
                <a:solidFill>
                  <a:schemeClr val="tx1"/>
                </a:solidFill>
              </a:rPr>
              <a:t>）、悪寒、</a:t>
            </a:r>
            <a:r>
              <a:rPr lang="ja-JP" altLang="en-US" dirty="0" smtClean="0">
                <a:solidFill>
                  <a:schemeClr val="tx1"/>
                </a:solidFill>
              </a:rPr>
              <a:t>腰痛、右膝関節痛・腫脹・発赤、左手関節腫脹・発赤が</a:t>
            </a:r>
            <a:r>
              <a:rPr lang="en-US" dirty="0" smtClean="0">
                <a:solidFill>
                  <a:schemeClr val="tx1"/>
                </a:solidFill>
              </a:rPr>
              <a:t>2-3</a:t>
            </a:r>
            <a:r>
              <a:rPr lang="ja-JP" altLang="en-US" dirty="0" smtClean="0">
                <a:solidFill>
                  <a:schemeClr val="tx1"/>
                </a:solidFill>
              </a:rPr>
              <a:t>日以内の経過で出現</a:t>
            </a:r>
            <a:r>
              <a:rPr lang="ja-JP" altLang="en-US" dirty="0">
                <a:solidFill>
                  <a:schemeClr val="tx1"/>
                </a:solidFill>
              </a:rPr>
              <a:t>し</a:t>
            </a:r>
            <a:r>
              <a:rPr lang="ja-JP" altLang="en-US" dirty="0" smtClean="0">
                <a:solidFill>
                  <a:schemeClr val="tx1"/>
                </a:solidFill>
              </a:rPr>
              <a:t>、近医入院。右膝関節の穿刺にて膿性排液あり。関節液の穿刺排液、抗生剤（詳細不明）にて加療され、改善。</a:t>
            </a:r>
            <a:endParaRPr lang="en-US" altLang="ja-JP" dirty="0" smtClean="0">
              <a:solidFill>
                <a:schemeClr val="tx1"/>
              </a:solidFill>
            </a:endParaRPr>
          </a:p>
          <a:p>
            <a:pPr algn="l"/>
            <a:endParaRPr lang="en-US" altLang="ja-JP" dirty="0" smtClean="0">
              <a:solidFill>
                <a:schemeClr val="tx1"/>
              </a:solidFill>
            </a:endParaRPr>
          </a:p>
          <a:p>
            <a:pPr algn="l"/>
            <a:r>
              <a:rPr lang="ja-JP" altLang="en-US" dirty="0" smtClean="0">
                <a:solidFill>
                  <a:schemeClr val="tx1"/>
                </a:solidFill>
              </a:rPr>
              <a:t>来院</a:t>
            </a:r>
            <a:r>
              <a:rPr lang="en-US" altLang="ja-JP" dirty="0" smtClean="0">
                <a:solidFill>
                  <a:schemeClr val="tx1"/>
                </a:solidFill>
              </a:rPr>
              <a:t>6</a:t>
            </a:r>
            <a:r>
              <a:rPr lang="ja-JP" altLang="en-US" dirty="0" smtClean="0">
                <a:solidFill>
                  <a:schemeClr val="tx1"/>
                </a:solidFill>
              </a:rPr>
              <a:t>ヶ月前</a:t>
            </a:r>
          </a:p>
          <a:p>
            <a:pPr algn="l"/>
            <a:r>
              <a:rPr lang="ja-JP" altLang="en-US" dirty="0" smtClean="0">
                <a:solidFill>
                  <a:schemeClr val="tx1"/>
                </a:solidFill>
              </a:rPr>
              <a:t>仙骨部に腫脹を感じ、近医にて皮下膿瘍とされ、切開排膿＋フロモックス（</a:t>
            </a:r>
            <a:r>
              <a:rPr lang="en-US" altLang="ja-JP" dirty="0" smtClean="0">
                <a:solidFill>
                  <a:schemeClr val="tx1"/>
                </a:solidFill>
              </a:rPr>
              <a:t>CFPN-PI</a:t>
            </a:r>
            <a:r>
              <a:rPr lang="ja-JP" altLang="en-US" dirty="0" smtClean="0">
                <a:solidFill>
                  <a:schemeClr val="tx1"/>
                </a:solidFill>
              </a:rPr>
              <a:t>）</a:t>
            </a:r>
            <a:r>
              <a:rPr lang="en-US" altLang="ja-JP" dirty="0" smtClean="0">
                <a:solidFill>
                  <a:schemeClr val="tx1"/>
                </a:solidFill>
              </a:rPr>
              <a:t>300mg5</a:t>
            </a:r>
            <a:r>
              <a:rPr lang="ja-JP" altLang="en-US" dirty="0" smtClean="0">
                <a:solidFill>
                  <a:schemeClr val="tx1"/>
                </a:solidFill>
              </a:rPr>
              <a:t>日間にて軽快した。培養にてブドウ球菌</a:t>
            </a:r>
            <a:r>
              <a:rPr lang="en-US" altLang="ja-JP" dirty="0" smtClean="0">
                <a:solidFill>
                  <a:schemeClr val="tx1"/>
                </a:solidFill>
              </a:rPr>
              <a:t>(MSSA)</a:t>
            </a:r>
            <a:r>
              <a:rPr lang="ja-JP" altLang="en-US" dirty="0" err="1" smtClean="0">
                <a:solidFill>
                  <a:schemeClr val="tx1"/>
                </a:solidFill>
              </a:rPr>
              <a:t>を検</a:t>
            </a:r>
            <a:r>
              <a:rPr lang="ja-JP" altLang="en-US" dirty="0" smtClean="0">
                <a:solidFill>
                  <a:schemeClr val="tx1"/>
                </a:solidFill>
              </a:rPr>
              <a:t>出。</a:t>
            </a:r>
          </a:p>
          <a:p>
            <a:pPr algn="l"/>
            <a:endParaRPr lang="en-US" altLang="ja-JP" dirty="0" smtClean="0">
              <a:solidFill>
                <a:schemeClr val="tx1"/>
              </a:solidFill>
            </a:endParaRPr>
          </a:p>
          <a:p>
            <a:pPr algn="l"/>
            <a:endParaRPr lang="en-US" altLang="ja-JP" dirty="0" smtClean="0"/>
          </a:p>
          <a:p>
            <a:pPr algn="l"/>
            <a:endParaRPr kumimoji="1" lang="ja-JP"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1"/>
          <p:cNvSpPr>
            <a:spLocks noGrp="1"/>
          </p:cNvSpPr>
          <p:nvPr>
            <p:ph type="title"/>
          </p:nvPr>
        </p:nvSpPr>
        <p:spPr>
          <a:xfrm>
            <a:off x="-81542" y="116632"/>
            <a:ext cx="9443392" cy="1143000"/>
          </a:xfrm>
        </p:spPr>
        <p:txBody>
          <a:bodyPr/>
          <a:lstStyle/>
          <a:p>
            <a:r>
              <a:rPr lang="en-US" altLang="ja-JP" sz="3800" dirty="0" smtClean="0"/>
              <a:t>IE</a:t>
            </a:r>
            <a:r>
              <a:rPr lang="ja-JP" altLang="en-US" sz="3800" dirty="0" smtClean="0"/>
              <a:t>を血液培養なしで診断することはできない</a:t>
            </a:r>
          </a:p>
        </p:txBody>
      </p:sp>
      <p:sp>
        <p:nvSpPr>
          <p:cNvPr id="3" name="コンテンツ プレースホルダ 2"/>
          <p:cNvSpPr>
            <a:spLocks noGrp="1"/>
          </p:cNvSpPr>
          <p:nvPr>
            <p:ph idx="1"/>
          </p:nvPr>
        </p:nvSpPr>
        <p:spPr>
          <a:xfrm>
            <a:off x="0" y="1268760"/>
            <a:ext cx="9215438" cy="4525963"/>
          </a:xfrm>
        </p:spPr>
        <p:txBody>
          <a:bodyPr>
            <a:normAutofit lnSpcReduction="10000"/>
          </a:bodyPr>
          <a:lstStyle/>
          <a:p>
            <a:pPr>
              <a:defRPr/>
            </a:pPr>
            <a:endParaRPr lang="en-US" altLang="ja-JP" dirty="0" smtClean="0"/>
          </a:p>
          <a:p>
            <a:pPr>
              <a:buNone/>
              <a:defRPr/>
            </a:pPr>
            <a:r>
              <a:rPr lang="ja-JP" altLang="en-US" sz="4000" dirty="0" smtClean="0"/>
              <a:t>原因不明の</a:t>
            </a:r>
            <a:r>
              <a:rPr lang="en-US" altLang="ja-JP" sz="4000" dirty="0" smtClean="0"/>
              <a:t>IE</a:t>
            </a:r>
            <a:r>
              <a:rPr lang="ja-JP" altLang="en-US" sz="4000" dirty="0" smtClean="0"/>
              <a:t>の</a:t>
            </a:r>
            <a:r>
              <a:rPr lang="en-US" altLang="ja-JP" sz="4000" dirty="0" smtClean="0"/>
              <a:t>79%</a:t>
            </a:r>
            <a:r>
              <a:rPr lang="ja-JP" altLang="en-US" sz="4000" dirty="0" smtClean="0"/>
              <a:t>が抗生剤投与後の血液培養陰性例</a:t>
            </a:r>
            <a:endParaRPr lang="en-US" altLang="ja-JP" sz="4000" dirty="0" smtClean="0"/>
          </a:p>
          <a:p>
            <a:pPr>
              <a:buNone/>
              <a:defRPr/>
            </a:pPr>
            <a:endParaRPr lang="en-US" altLang="ja-JP" sz="4000" dirty="0" smtClean="0"/>
          </a:p>
          <a:p>
            <a:pPr>
              <a:buNone/>
              <a:defRPr/>
            </a:pPr>
            <a:r>
              <a:rPr lang="ja-JP" altLang="en-US" sz="4000" dirty="0" smtClean="0"/>
              <a:t>最低</a:t>
            </a:r>
            <a:r>
              <a:rPr lang="en-US" altLang="ja-JP" sz="4000" dirty="0" smtClean="0"/>
              <a:t>10ml</a:t>
            </a:r>
            <a:r>
              <a:rPr lang="ja-JP" altLang="en-US" sz="4000" dirty="0" smtClean="0"/>
              <a:t>（理想は</a:t>
            </a:r>
            <a:r>
              <a:rPr lang="en-US" altLang="ja-JP" sz="4000" dirty="0" smtClean="0"/>
              <a:t>20ml</a:t>
            </a:r>
            <a:r>
              <a:rPr lang="ja-JP" altLang="en-US" sz="4000" dirty="0" smtClean="0"/>
              <a:t>）、最低</a:t>
            </a:r>
            <a:r>
              <a:rPr lang="en-US" altLang="ja-JP" sz="4000" dirty="0" smtClean="0"/>
              <a:t>3</a:t>
            </a:r>
            <a:r>
              <a:rPr lang="ja-JP" altLang="en-US" sz="4000" dirty="0" smtClean="0"/>
              <a:t>セットとりましょう</a:t>
            </a:r>
            <a:endParaRPr lang="en-US" altLang="ja-JP" sz="4000" dirty="0" smtClean="0"/>
          </a:p>
          <a:p>
            <a:pPr>
              <a:buNone/>
              <a:defRPr/>
            </a:pPr>
            <a:r>
              <a:rPr lang="ja-JP" altLang="en-US" sz="4000" dirty="0" smtClean="0"/>
              <a:t>　（</a:t>
            </a:r>
            <a:r>
              <a:rPr lang="en-US" altLang="ja-JP" sz="4000" dirty="0" smtClean="0"/>
              <a:t>1ml</a:t>
            </a:r>
            <a:r>
              <a:rPr lang="ja-JP" altLang="en-US" sz="4000" dirty="0" smtClean="0"/>
              <a:t>↑→血培陽性</a:t>
            </a:r>
            <a:r>
              <a:rPr lang="en-US" altLang="ja-JP" sz="4000" dirty="0" smtClean="0"/>
              <a:t>3%</a:t>
            </a:r>
            <a:r>
              <a:rPr lang="ja-JP" altLang="en-US" sz="4000" dirty="0" smtClean="0"/>
              <a:t>↑）</a:t>
            </a:r>
            <a:endParaRPr lang="en-US" altLang="ja-JP" sz="4000" dirty="0" smtClean="0"/>
          </a:p>
        </p:txBody>
      </p:sp>
      <p:sp>
        <p:nvSpPr>
          <p:cNvPr id="4" name="正方形/長方形 3"/>
          <p:cNvSpPr>
            <a:spLocks noChangeArrowheads="1"/>
          </p:cNvSpPr>
          <p:nvPr/>
        </p:nvSpPr>
        <p:spPr bwMode="auto">
          <a:xfrm>
            <a:off x="4953771" y="6021288"/>
            <a:ext cx="3794693" cy="461665"/>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400" dirty="0" smtClean="0">
                <a:solidFill>
                  <a:srgbClr val="000000"/>
                </a:solidFill>
              </a:rPr>
              <a:t>(</a:t>
            </a:r>
            <a:r>
              <a:rPr lang="en-US" altLang="ja-JP" sz="2400" dirty="0" err="1" smtClean="0">
                <a:solidFill>
                  <a:srgbClr val="000000"/>
                </a:solidFill>
              </a:rPr>
              <a:t>Dx</a:t>
            </a:r>
            <a:r>
              <a:rPr lang="en-US" altLang="ja-JP" sz="2400" dirty="0" smtClean="0">
                <a:solidFill>
                  <a:srgbClr val="000000"/>
                </a:solidFill>
              </a:rPr>
              <a:t> approach to IE; UTD19.2)</a:t>
            </a:r>
            <a:endParaRPr lang="ja-JP" altLang="en-US" sz="2400" dirty="0" smtClean="0">
              <a:solidFill>
                <a:srgbClr val="0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3</a:t>
            </a:r>
            <a:r>
              <a:rPr lang="ja-JP" altLang="en-US" dirty="0" smtClean="0"/>
              <a:t>セット</a:t>
            </a:r>
            <a:r>
              <a:rPr lang="en-US" altLang="ja-JP" dirty="0" smtClean="0"/>
              <a:t>!?</a:t>
            </a:r>
            <a:r>
              <a:rPr lang="ja-JP" altLang="en-US" dirty="0" err="1" smtClean="0"/>
              <a:t>めんど</a:t>
            </a:r>
            <a:r>
              <a:rPr lang="ja-JP" altLang="en-US" dirty="0" smtClean="0"/>
              <a:t>くさいなぁ・・・</a:t>
            </a:r>
            <a:endParaRPr kumimoji="1" lang="ja-JP" altLang="en-US" dirty="0"/>
          </a:p>
        </p:txBody>
      </p:sp>
      <p:pic>
        <p:nvPicPr>
          <p:cNvPr id="1026" name="Picture 2" descr="クリックすると新しいウィンドウで開きます"/>
          <p:cNvPicPr>
            <a:picLocks noChangeAspect="1" noChangeArrowheads="1"/>
          </p:cNvPicPr>
          <p:nvPr/>
        </p:nvPicPr>
        <p:blipFill>
          <a:blip r:embed="rId3" cstate="print"/>
          <a:srcRect b="15354"/>
          <a:stretch>
            <a:fillRect/>
          </a:stretch>
        </p:blipFill>
        <p:spPr bwMode="auto">
          <a:xfrm>
            <a:off x="2195736" y="1331776"/>
            <a:ext cx="4896544" cy="552622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0.70"/>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nvGraphicFramePr>
        <p:xfrm>
          <a:off x="120351" y="980728"/>
          <a:ext cx="8916145" cy="5029200"/>
        </p:xfrm>
        <a:graphic>
          <a:graphicData uri="http://schemas.openxmlformats.org/drawingml/2006/table">
            <a:tbl>
              <a:tblPr firstRow="1" bandRow="1">
                <a:tableStyleId>{5C22544A-7EE6-4342-B048-85BDC9FD1C3A}</a:tableStyleId>
              </a:tblPr>
              <a:tblGrid>
                <a:gridCol w="1783229"/>
                <a:gridCol w="1783229"/>
                <a:gridCol w="1783229"/>
                <a:gridCol w="1783229"/>
                <a:gridCol w="1783229"/>
              </a:tblGrid>
              <a:tr h="689220">
                <a:tc>
                  <a:txBody>
                    <a:bodyPr/>
                    <a:lstStyle/>
                    <a:p>
                      <a:pPr algn="ctr"/>
                      <a:r>
                        <a:rPr kumimoji="1" lang="ja-JP" altLang="en-US" sz="2400" dirty="0" smtClean="0"/>
                        <a:t>陽性セット数</a:t>
                      </a:r>
                      <a:endParaRPr kumimoji="1" lang="ja-JP" altLang="en-US" sz="2400" dirty="0"/>
                    </a:p>
                  </a:txBody>
                  <a:tcPr anchor="ctr"/>
                </a:tc>
                <a:tc>
                  <a:txBody>
                    <a:bodyPr/>
                    <a:lstStyle/>
                    <a:p>
                      <a:pPr algn="ctr"/>
                      <a:r>
                        <a:rPr kumimoji="1" lang="ja-JP" altLang="en-US" sz="2400" dirty="0" smtClean="0"/>
                        <a:t>採取セット数</a:t>
                      </a:r>
                      <a:endParaRPr kumimoji="1" lang="ja-JP" altLang="en-US" sz="2400" dirty="0"/>
                    </a:p>
                  </a:txBody>
                  <a:tcPr anchor="ctr"/>
                </a:tc>
                <a:tc>
                  <a:txBody>
                    <a:bodyPr/>
                    <a:lstStyle/>
                    <a:p>
                      <a:pPr algn="ctr"/>
                      <a:r>
                        <a:rPr kumimoji="1" lang="ja-JP" altLang="en-US" sz="2400" dirty="0" smtClean="0"/>
                        <a:t>有意な陽性</a:t>
                      </a:r>
                      <a:r>
                        <a:rPr kumimoji="1" lang="en-US" altLang="ja-JP" sz="2400" dirty="0" smtClean="0"/>
                        <a:t>(%)</a:t>
                      </a:r>
                      <a:endParaRPr kumimoji="1" lang="ja-JP" altLang="en-US" sz="2400" dirty="0"/>
                    </a:p>
                  </a:txBody>
                  <a:tcPr anchor="ctr"/>
                </a:tc>
                <a:tc>
                  <a:txBody>
                    <a:bodyPr/>
                    <a:lstStyle/>
                    <a:p>
                      <a:pPr algn="ctr"/>
                      <a:r>
                        <a:rPr kumimoji="1" lang="ja-JP" altLang="en-US" sz="2400" dirty="0" smtClean="0"/>
                        <a:t>コンタミネーション</a:t>
                      </a:r>
                      <a:r>
                        <a:rPr kumimoji="1" lang="en-US" altLang="ja-JP" sz="2400" dirty="0" smtClean="0"/>
                        <a:t>(%)</a:t>
                      </a:r>
                      <a:endParaRPr kumimoji="1" lang="ja-JP" altLang="en-US" sz="2400" dirty="0"/>
                    </a:p>
                  </a:txBody>
                  <a:tcPr anchor="ctr"/>
                </a:tc>
                <a:tc>
                  <a:txBody>
                    <a:bodyPr/>
                    <a:lstStyle/>
                    <a:p>
                      <a:pPr algn="ctr"/>
                      <a:r>
                        <a:rPr kumimoji="1" lang="ja-JP" altLang="en-US" sz="2400" dirty="0" smtClean="0"/>
                        <a:t>判定不可</a:t>
                      </a:r>
                      <a:r>
                        <a:rPr kumimoji="1" lang="en-US" altLang="ja-JP" sz="2400" dirty="0" smtClean="0"/>
                        <a:t>(%)</a:t>
                      </a:r>
                      <a:endParaRPr kumimoji="1" lang="ja-JP" altLang="en-US" sz="2400" dirty="0"/>
                    </a:p>
                  </a:txBody>
                  <a:tcPr anchor="ctr"/>
                </a:tc>
              </a:tr>
              <a:tr h="689220">
                <a:tc>
                  <a:txBody>
                    <a:bodyPr/>
                    <a:lstStyle/>
                    <a:p>
                      <a:pPr algn="ctr"/>
                      <a:r>
                        <a:rPr kumimoji="1" lang="en-US" altLang="ja-JP" sz="4000" dirty="0" smtClean="0"/>
                        <a:t>1</a:t>
                      </a:r>
                      <a:endParaRPr kumimoji="1" lang="ja-JP" altLang="en-US" sz="4000" dirty="0"/>
                    </a:p>
                  </a:txBody>
                  <a:tcPr anchor="ctr"/>
                </a:tc>
                <a:tc>
                  <a:txBody>
                    <a:bodyPr/>
                    <a:lstStyle/>
                    <a:p>
                      <a:pPr algn="ctr"/>
                      <a:r>
                        <a:rPr kumimoji="1" lang="en-US" altLang="ja-JP" sz="4000" dirty="0" smtClean="0"/>
                        <a:t>1</a:t>
                      </a:r>
                      <a:endParaRPr kumimoji="1" lang="ja-JP" altLang="en-US" sz="4000" dirty="0"/>
                    </a:p>
                  </a:txBody>
                  <a:tcPr anchor="ctr"/>
                </a:tc>
                <a:tc>
                  <a:txBody>
                    <a:bodyPr/>
                    <a:lstStyle/>
                    <a:p>
                      <a:pPr algn="ctr"/>
                      <a:r>
                        <a:rPr kumimoji="1" lang="en-US" altLang="ja-JP" sz="4000" dirty="0" smtClean="0"/>
                        <a:t>0</a:t>
                      </a:r>
                      <a:endParaRPr kumimoji="1" lang="ja-JP" altLang="en-US" sz="4000" dirty="0"/>
                    </a:p>
                  </a:txBody>
                  <a:tcPr anchor="ctr"/>
                </a:tc>
                <a:tc>
                  <a:txBody>
                    <a:bodyPr/>
                    <a:lstStyle/>
                    <a:p>
                      <a:pPr algn="ctr"/>
                      <a:r>
                        <a:rPr kumimoji="1" lang="en-US" altLang="ja-JP" sz="4000" dirty="0" smtClean="0"/>
                        <a:t>97</a:t>
                      </a:r>
                      <a:endParaRPr kumimoji="1" lang="ja-JP" altLang="en-US" sz="4000" dirty="0"/>
                    </a:p>
                  </a:txBody>
                  <a:tcPr anchor="ctr"/>
                </a:tc>
                <a:tc>
                  <a:txBody>
                    <a:bodyPr/>
                    <a:lstStyle/>
                    <a:p>
                      <a:pPr algn="ctr"/>
                      <a:r>
                        <a:rPr kumimoji="1" lang="en-US" altLang="ja-JP" sz="4000" dirty="0" smtClean="0"/>
                        <a:t>3</a:t>
                      </a:r>
                      <a:endParaRPr kumimoji="1" lang="ja-JP" altLang="en-US" sz="4000" dirty="0"/>
                    </a:p>
                  </a:txBody>
                  <a:tcPr anchor="ctr"/>
                </a:tc>
              </a:tr>
              <a:tr h="689220">
                <a:tc>
                  <a:txBody>
                    <a:bodyPr/>
                    <a:lstStyle/>
                    <a:p>
                      <a:pPr algn="ctr"/>
                      <a:r>
                        <a:rPr kumimoji="1" lang="en-US" altLang="ja-JP" sz="4000" dirty="0" smtClean="0"/>
                        <a:t>1</a:t>
                      </a:r>
                      <a:endParaRPr kumimoji="1" lang="ja-JP" altLang="en-US" sz="4000" dirty="0"/>
                    </a:p>
                  </a:txBody>
                  <a:tcPr anchor="ctr"/>
                </a:tc>
                <a:tc>
                  <a:txBody>
                    <a:bodyPr/>
                    <a:lstStyle/>
                    <a:p>
                      <a:pPr algn="ctr"/>
                      <a:r>
                        <a:rPr kumimoji="1" lang="en-US" altLang="ja-JP" sz="4000" dirty="0" smtClean="0"/>
                        <a:t>2</a:t>
                      </a:r>
                      <a:endParaRPr kumimoji="1" lang="ja-JP" altLang="en-US" sz="4000" dirty="0"/>
                    </a:p>
                  </a:txBody>
                  <a:tcPr anchor="ctr"/>
                </a:tc>
                <a:tc>
                  <a:txBody>
                    <a:bodyPr/>
                    <a:lstStyle/>
                    <a:p>
                      <a:pPr algn="ctr"/>
                      <a:r>
                        <a:rPr kumimoji="1" lang="en-US" altLang="ja-JP" sz="4000" dirty="0" smtClean="0"/>
                        <a:t>2</a:t>
                      </a:r>
                      <a:endParaRPr kumimoji="1" lang="ja-JP" altLang="en-US" sz="4000" dirty="0"/>
                    </a:p>
                  </a:txBody>
                  <a:tcPr anchor="ctr"/>
                </a:tc>
                <a:tc>
                  <a:txBody>
                    <a:bodyPr/>
                    <a:lstStyle/>
                    <a:p>
                      <a:pPr algn="ctr"/>
                      <a:r>
                        <a:rPr kumimoji="1" lang="en-US" altLang="ja-JP" sz="4000" dirty="0" smtClean="0"/>
                        <a:t>95</a:t>
                      </a:r>
                      <a:endParaRPr kumimoji="1" lang="ja-JP" altLang="en-US" sz="4000" dirty="0"/>
                    </a:p>
                  </a:txBody>
                  <a:tcPr anchor="ctr"/>
                </a:tc>
                <a:tc>
                  <a:txBody>
                    <a:bodyPr/>
                    <a:lstStyle/>
                    <a:p>
                      <a:pPr algn="ctr"/>
                      <a:r>
                        <a:rPr kumimoji="1" lang="en-US" altLang="ja-JP" sz="4000" dirty="0" smtClean="0"/>
                        <a:t>3</a:t>
                      </a:r>
                      <a:endParaRPr kumimoji="1" lang="ja-JP" altLang="en-US" sz="4000" dirty="0"/>
                    </a:p>
                  </a:txBody>
                  <a:tcPr anchor="ctr"/>
                </a:tc>
              </a:tr>
              <a:tr h="689220">
                <a:tc>
                  <a:txBody>
                    <a:bodyPr/>
                    <a:lstStyle/>
                    <a:p>
                      <a:pPr algn="ctr"/>
                      <a:r>
                        <a:rPr kumimoji="1" lang="en-US" altLang="ja-JP" sz="4000" dirty="0" smtClean="0"/>
                        <a:t>2</a:t>
                      </a:r>
                      <a:endParaRPr kumimoji="1" lang="ja-JP" altLang="en-US" sz="4000" dirty="0"/>
                    </a:p>
                  </a:txBody>
                  <a:tcPr anchor="ctr"/>
                </a:tc>
                <a:tc>
                  <a:txBody>
                    <a:bodyPr/>
                    <a:lstStyle/>
                    <a:p>
                      <a:pPr algn="ctr"/>
                      <a:r>
                        <a:rPr kumimoji="1" lang="en-US" altLang="ja-JP" sz="4000" dirty="0" smtClean="0"/>
                        <a:t>2</a:t>
                      </a:r>
                      <a:endParaRPr kumimoji="1" lang="ja-JP" altLang="en-US" sz="4000" dirty="0"/>
                    </a:p>
                  </a:txBody>
                  <a:tcPr anchor="ctr"/>
                </a:tc>
                <a:tc>
                  <a:txBody>
                    <a:bodyPr/>
                    <a:lstStyle/>
                    <a:p>
                      <a:pPr algn="ctr"/>
                      <a:r>
                        <a:rPr kumimoji="1" lang="en-US" altLang="ja-JP" sz="4000" dirty="0" smtClean="0"/>
                        <a:t>60</a:t>
                      </a:r>
                      <a:endParaRPr kumimoji="1" lang="ja-JP" altLang="en-US" sz="4000" dirty="0"/>
                    </a:p>
                  </a:txBody>
                  <a:tcPr anchor="ctr"/>
                </a:tc>
                <a:tc>
                  <a:txBody>
                    <a:bodyPr/>
                    <a:lstStyle/>
                    <a:p>
                      <a:pPr algn="ctr"/>
                      <a:r>
                        <a:rPr kumimoji="1" lang="en-US" altLang="ja-JP" sz="4000" dirty="0" smtClean="0"/>
                        <a:t>3</a:t>
                      </a:r>
                      <a:endParaRPr kumimoji="1" lang="ja-JP" altLang="en-US" sz="4000" dirty="0"/>
                    </a:p>
                  </a:txBody>
                  <a:tcPr anchor="ctr"/>
                </a:tc>
                <a:tc>
                  <a:txBody>
                    <a:bodyPr/>
                    <a:lstStyle/>
                    <a:p>
                      <a:pPr algn="ctr"/>
                      <a:r>
                        <a:rPr kumimoji="1" lang="en-US" altLang="ja-JP" sz="4000" dirty="0" smtClean="0"/>
                        <a:t>37</a:t>
                      </a:r>
                      <a:endParaRPr kumimoji="1" lang="ja-JP" altLang="en-US" sz="4000" dirty="0"/>
                    </a:p>
                  </a:txBody>
                  <a:tcPr anchor="ctr"/>
                </a:tc>
              </a:tr>
              <a:tr h="689220">
                <a:tc>
                  <a:txBody>
                    <a:bodyPr/>
                    <a:lstStyle/>
                    <a:p>
                      <a:pPr algn="ctr"/>
                      <a:r>
                        <a:rPr kumimoji="1" lang="en-US" altLang="ja-JP" sz="4000" dirty="0" smtClean="0"/>
                        <a:t>1</a:t>
                      </a:r>
                      <a:endParaRPr kumimoji="1" lang="ja-JP" altLang="en-US" sz="4000" dirty="0"/>
                    </a:p>
                  </a:txBody>
                  <a:tcPr anchor="ctr"/>
                </a:tc>
                <a:tc>
                  <a:txBody>
                    <a:bodyPr/>
                    <a:lstStyle/>
                    <a:p>
                      <a:pPr algn="ctr"/>
                      <a:r>
                        <a:rPr kumimoji="1" lang="en-US" altLang="ja-JP" sz="4000" dirty="0" smtClean="0"/>
                        <a:t>3</a:t>
                      </a:r>
                      <a:endParaRPr kumimoji="1" lang="ja-JP" altLang="en-US" sz="4000" dirty="0"/>
                    </a:p>
                  </a:txBody>
                  <a:tcPr anchor="ctr"/>
                </a:tc>
                <a:tc>
                  <a:txBody>
                    <a:bodyPr/>
                    <a:lstStyle/>
                    <a:p>
                      <a:pPr algn="ctr"/>
                      <a:r>
                        <a:rPr kumimoji="1" lang="en-US" altLang="ja-JP" sz="4000" dirty="0" smtClean="0"/>
                        <a:t>0</a:t>
                      </a:r>
                      <a:endParaRPr kumimoji="1" lang="ja-JP" altLang="en-US" sz="4000" dirty="0"/>
                    </a:p>
                  </a:txBody>
                  <a:tcPr anchor="ctr"/>
                </a:tc>
                <a:tc>
                  <a:txBody>
                    <a:bodyPr/>
                    <a:lstStyle/>
                    <a:p>
                      <a:pPr algn="ctr"/>
                      <a:r>
                        <a:rPr kumimoji="1" lang="en-US" altLang="ja-JP" sz="4000" dirty="0" smtClean="0"/>
                        <a:t>100</a:t>
                      </a:r>
                      <a:endParaRPr kumimoji="1" lang="ja-JP" altLang="en-US" sz="4000" dirty="0"/>
                    </a:p>
                  </a:txBody>
                  <a:tcPr anchor="ctr"/>
                </a:tc>
                <a:tc>
                  <a:txBody>
                    <a:bodyPr/>
                    <a:lstStyle/>
                    <a:p>
                      <a:pPr algn="ctr"/>
                      <a:r>
                        <a:rPr kumimoji="1" lang="en-US" altLang="ja-JP" sz="4000" dirty="0" smtClean="0"/>
                        <a:t>0</a:t>
                      </a:r>
                      <a:endParaRPr kumimoji="1" lang="ja-JP" altLang="en-US" sz="4000" dirty="0"/>
                    </a:p>
                  </a:txBody>
                  <a:tcPr anchor="ctr"/>
                </a:tc>
              </a:tr>
              <a:tr h="689220">
                <a:tc>
                  <a:txBody>
                    <a:bodyPr/>
                    <a:lstStyle/>
                    <a:p>
                      <a:pPr algn="ctr"/>
                      <a:r>
                        <a:rPr kumimoji="1" lang="en-US" altLang="ja-JP" sz="4000" dirty="0" smtClean="0"/>
                        <a:t>2</a:t>
                      </a:r>
                      <a:endParaRPr kumimoji="1" lang="ja-JP" altLang="en-US" sz="4000" dirty="0"/>
                    </a:p>
                  </a:txBody>
                  <a:tcPr anchor="ctr"/>
                </a:tc>
                <a:tc>
                  <a:txBody>
                    <a:bodyPr/>
                    <a:lstStyle/>
                    <a:p>
                      <a:pPr algn="ctr"/>
                      <a:r>
                        <a:rPr kumimoji="1" lang="en-US" altLang="ja-JP" sz="4000" dirty="0" smtClean="0"/>
                        <a:t>3</a:t>
                      </a:r>
                      <a:endParaRPr kumimoji="1" lang="ja-JP" altLang="en-US" sz="4000" dirty="0"/>
                    </a:p>
                  </a:txBody>
                  <a:tcPr anchor="ctr"/>
                </a:tc>
                <a:tc>
                  <a:txBody>
                    <a:bodyPr/>
                    <a:lstStyle/>
                    <a:p>
                      <a:pPr algn="ctr"/>
                      <a:r>
                        <a:rPr kumimoji="1" lang="en-US" altLang="ja-JP" sz="4000" dirty="0" smtClean="0"/>
                        <a:t>75</a:t>
                      </a:r>
                      <a:endParaRPr kumimoji="1" lang="ja-JP" altLang="en-US" sz="4000" dirty="0"/>
                    </a:p>
                  </a:txBody>
                  <a:tcPr anchor="ctr"/>
                </a:tc>
                <a:tc>
                  <a:txBody>
                    <a:bodyPr/>
                    <a:lstStyle/>
                    <a:p>
                      <a:pPr algn="ctr"/>
                      <a:r>
                        <a:rPr kumimoji="1" lang="en-US" altLang="ja-JP" sz="4000" dirty="0" smtClean="0"/>
                        <a:t>0</a:t>
                      </a:r>
                      <a:endParaRPr kumimoji="1" lang="ja-JP" altLang="en-US" sz="4000" dirty="0"/>
                    </a:p>
                  </a:txBody>
                  <a:tcPr anchor="ctr"/>
                </a:tc>
                <a:tc>
                  <a:txBody>
                    <a:bodyPr/>
                    <a:lstStyle/>
                    <a:p>
                      <a:pPr algn="ctr"/>
                      <a:r>
                        <a:rPr kumimoji="1" lang="en-US" altLang="ja-JP" sz="4000" dirty="0" smtClean="0"/>
                        <a:t>25</a:t>
                      </a:r>
                      <a:endParaRPr kumimoji="1" lang="ja-JP" altLang="en-US" sz="4000" dirty="0"/>
                    </a:p>
                  </a:txBody>
                  <a:tcPr anchor="ctr"/>
                </a:tc>
              </a:tr>
              <a:tr h="689220">
                <a:tc>
                  <a:txBody>
                    <a:bodyPr/>
                    <a:lstStyle/>
                    <a:p>
                      <a:pPr algn="ctr"/>
                      <a:r>
                        <a:rPr kumimoji="1" lang="en-US" altLang="ja-JP" sz="4000" dirty="0" smtClean="0"/>
                        <a:t>3</a:t>
                      </a:r>
                      <a:endParaRPr kumimoji="1" lang="ja-JP" altLang="en-US" sz="4000" dirty="0"/>
                    </a:p>
                  </a:txBody>
                  <a:tcPr anchor="ctr"/>
                </a:tc>
                <a:tc>
                  <a:txBody>
                    <a:bodyPr/>
                    <a:lstStyle/>
                    <a:p>
                      <a:pPr algn="ctr"/>
                      <a:r>
                        <a:rPr kumimoji="1" lang="en-US" altLang="ja-JP" sz="4000" dirty="0" smtClean="0"/>
                        <a:t>3</a:t>
                      </a:r>
                      <a:endParaRPr kumimoji="1" lang="ja-JP" altLang="en-US" sz="4000" dirty="0"/>
                    </a:p>
                  </a:txBody>
                  <a:tcPr anchor="ctr"/>
                </a:tc>
                <a:tc>
                  <a:txBody>
                    <a:bodyPr/>
                    <a:lstStyle/>
                    <a:p>
                      <a:pPr algn="ctr"/>
                      <a:r>
                        <a:rPr kumimoji="1" lang="en-US" altLang="ja-JP" sz="4000" dirty="0" smtClean="0"/>
                        <a:t>100</a:t>
                      </a:r>
                      <a:endParaRPr kumimoji="1" lang="ja-JP" altLang="en-US" sz="4000" dirty="0"/>
                    </a:p>
                  </a:txBody>
                  <a:tcPr anchor="ctr"/>
                </a:tc>
                <a:tc>
                  <a:txBody>
                    <a:bodyPr/>
                    <a:lstStyle/>
                    <a:p>
                      <a:pPr algn="ctr"/>
                      <a:r>
                        <a:rPr kumimoji="1" lang="en-US" altLang="ja-JP" sz="4000" dirty="0" smtClean="0"/>
                        <a:t>0</a:t>
                      </a:r>
                      <a:endParaRPr kumimoji="1" lang="ja-JP" altLang="en-US" sz="4000" dirty="0"/>
                    </a:p>
                  </a:txBody>
                  <a:tcPr anchor="ctr"/>
                </a:tc>
                <a:tc>
                  <a:txBody>
                    <a:bodyPr/>
                    <a:lstStyle/>
                    <a:p>
                      <a:pPr algn="ctr"/>
                      <a:r>
                        <a:rPr kumimoji="1" lang="en-US" altLang="ja-JP" sz="4000" dirty="0" smtClean="0"/>
                        <a:t>0</a:t>
                      </a:r>
                      <a:endParaRPr kumimoji="1" lang="ja-JP" altLang="en-US" sz="4000" dirty="0"/>
                    </a:p>
                  </a:txBody>
                  <a:tcPr anchor="ctr"/>
                </a:tc>
              </a:tr>
            </a:tbl>
          </a:graphicData>
        </a:graphic>
      </p:graphicFrame>
      <p:sp>
        <p:nvSpPr>
          <p:cNvPr id="2" name="タイトル 1"/>
          <p:cNvSpPr>
            <a:spLocks noGrp="1"/>
          </p:cNvSpPr>
          <p:nvPr>
            <p:ph type="title"/>
          </p:nvPr>
        </p:nvSpPr>
        <p:spPr>
          <a:xfrm>
            <a:off x="0" y="-27384"/>
            <a:ext cx="9144000" cy="1143000"/>
          </a:xfrm>
        </p:spPr>
        <p:txBody>
          <a:bodyPr>
            <a:normAutofit fontScale="90000"/>
          </a:bodyPr>
          <a:lstStyle/>
          <a:p>
            <a:r>
              <a:rPr lang="ja-JP" altLang="en-US" dirty="0" smtClean="0"/>
              <a:t>血液培養で表皮ブ球菌が陽性になる率</a:t>
            </a:r>
            <a:endParaRPr kumimoji="1" lang="ja-JP" altLang="en-US" dirty="0"/>
          </a:p>
        </p:txBody>
      </p:sp>
      <p:cxnSp>
        <p:nvCxnSpPr>
          <p:cNvPr id="8" name="直線コネクタ 7"/>
          <p:cNvCxnSpPr/>
          <p:nvPr/>
        </p:nvCxnSpPr>
        <p:spPr>
          <a:xfrm>
            <a:off x="251520" y="3933056"/>
            <a:ext cx="86409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251520" y="5949280"/>
            <a:ext cx="86409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251520" y="5301208"/>
            <a:ext cx="86409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72008" y="5949280"/>
            <a:ext cx="9036496" cy="954107"/>
          </a:xfrm>
          <a:prstGeom prst="rect">
            <a:avLst/>
          </a:prstGeom>
          <a:noFill/>
        </p:spPr>
        <p:txBody>
          <a:bodyPr wrap="square" rtlCol="0">
            <a:spAutoFit/>
          </a:bodyPr>
          <a:lstStyle/>
          <a:p>
            <a:pPr algn="r"/>
            <a:r>
              <a:rPr kumimoji="1" lang="en-US" altLang="ja-JP" sz="2800" dirty="0" smtClean="0"/>
              <a:t>Weinstein MP </a:t>
            </a:r>
            <a:r>
              <a:rPr kumimoji="1" lang="en-US" altLang="ja-JP" sz="2800" dirty="0" err="1" smtClean="0"/>
              <a:t>er</a:t>
            </a:r>
            <a:r>
              <a:rPr kumimoji="1" lang="en-US" altLang="ja-JP" sz="2800" dirty="0" smtClean="0"/>
              <a:t> </a:t>
            </a:r>
            <a:r>
              <a:rPr kumimoji="1" lang="en-US" altLang="ja-JP" sz="2800" dirty="0" err="1" smtClean="0"/>
              <a:t>al:The</a:t>
            </a:r>
            <a:r>
              <a:rPr kumimoji="1" lang="en-US" altLang="ja-JP" sz="2800" dirty="0" smtClean="0"/>
              <a:t> clinical significance of positive blood cultures in the 1990’s;Clin Infect </a:t>
            </a:r>
            <a:r>
              <a:rPr kumimoji="1" lang="en-US" altLang="ja-JP" sz="2800" dirty="0" err="1" smtClean="0"/>
              <a:t>Dis</a:t>
            </a:r>
            <a:r>
              <a:rPr kumimoji="1" lang="en-US" altLang="ja-JP" sz="2800" dirty="0" smtClean="0"/>
              <a:t> 1997;24:584-602</a:t>
            </a:r>
            <a:endParaRPr kumimoji="1" lang="ja-JP" altLang="en-US"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血液培養陰性心内膜炎</a:t>
            </a:r>
            <a:endParaRPr kumimoji="1" lang="ja-JP" altLang="en-US" dirty="0"/>
          </a:p>
        </p:txBody>
      </p:sp>
      <p:sp>
        <p:nvSpPr>
          <p:cNvPr id="3" name="コンテンツ プレースホルダ 2"/>
          <p:cNvSpPr>
            <a:spLocks noGrp="1"/>
          </p:cNvSpPr>
          <p:nvPr>
            <p:ph idx="1"/>
          </p:nvPr>
        </p:nvSpPr>
        <p:spPr>
          <a:xfrm>
            <a:off x="457200" y="1600200"/>
            <a:ext cx="8229600" cy="3845023"/>
          </a:xfrm>
        </p:spPr>
        <p:txBody>
          <a:bodyPr>
            <a:noAutofit/>
          </a:bodyPr>
          <a:lstStyle/>
          <a:p>
            <a:pPr algn="ctr">
              <a:buNone/>
            </a:pPr>
            <a:r>
              <a:rPr lang="ja-JP" altLang="en-US" sz="4000" dirty="0" smtClean="0"/>
              <a:t>三</a:t>
            </a:r>
            <a:r>
              <a:rPr kumimoji="1" lang="ja-JP" altLang="en-US" sz="4000" dirty="0" smtClean="0"/>
              <a:t>大原因</a:t>
            </a:r>
            <a:endParaRPr kumimoji="1" lang="en-US" altLang="ja-JP" sz="4000" dirty="0" smtClean="0"/>
          </a:p>
          <a:p>
            <a:pPr>
              <a:buNone/>
            </a:pPr>
            <a:r>
              <a:rPr lang="ja-JP" altLang="en-US" sz="4000" dirty="0" smtClean="0"/>
              <a:t>①</a:t>
            </a:r>
            <a:r>
              <a:rPr kumimoji="1" lang="ja-JP" altLang="en-US" sz="4000" dirty="0" smtClean="0"/>
              <a:t>事前に抗生剤を投与されている</a:t>
            </a:r>
            <a:endParaRPr kumimoji="1" lang="en-US" altLang="ja-JP" sz="4000" dirty="0" smtClean="0"/>
          </a:p>
          <a:p>
            <a:pPr>
              <a:buNone/>
            </a:pPr>
            <a:r>
              <a:rPr lang="ja-JP" altLang="en-US" sz="4000" dirty="0" smtClean="0"/>
              <a:t>②不適切な検体採取</a:t>
            </a:r>
            <a:endParaRPr lang="en-US" altLang="ja-JP" sz="4000" dirty="0" smtClean="0"/>
          </a:p>
          <a:p>
            <a:pPr>
              <a:buNone/>
            </a:pPr>
            <a:r>
              <a:rPr lang="ja-JP" altLang="en-US" sz="4000" dirty="0" smtClean="0"/>
              <a:t>③人畜共通病原体など培養で生えに   　くいもの</a:t>
            </a:r>
            <a:endParaRPr lang="en-US" altLang="ja-JP" sz="4000" dirty="0" smtClean="0"/>
          </a:p>
          <a:p>
            <a:pPr>
              <a:buNone/>
            </a:pPr>
            <a:r>
              <a:rPr kumimoji="1" lang="ja-JP" altLang="en-US" sz="4000" dirty="0" smtClean="0"/>
              <a:t>など</a:t>
            </a:r>
            <a:endParaRPr kumimoji="1" lang="en-US" altLang="ja-JP" sz="4000" dirty="0" smtClean="0"/>
          </a:p>
        </p:txBody>
      </p:sp>
      <p:sp>
        <p:nvSpPr>
          <p:cNvPr id="6" name="テキスト ボックス 5"/>
          <p:cNvSpPr txBox="1"/>
          <p:nvPr/>
        </p:nvSpPr>
        <p:spPr>
          <a:xfrm>
            <a:off x="2627784" y="5786100"/>
            <a:ext cx="6120680" cy="523220"/>
          </a:xfrm>
          <a:prstGeom prst="rect">
            <a:avLst/>
          </a:prstGeom>
          <a:noFill/>
        </p:spPr>
        <p:txBody>
          <a:bodyPr wrap="square" rtlCol="0">
            <a:spAutoFit/>
          </a:bodyPr>
          <a:lstStyle/>
          <a:p>
            <a:pPr algn="r"/>
            <a:r>
              <a:rPr kumimoji="1" lang="en-US" altLang="ja-JP" sz="2800" dirty="0" smtClean="0"/>
              <a:t>Culture-negative endocarditis</a:t>
            </a:r>
            <a:r>
              <a:rPr lang="en-US" altLang="ja-JP" sz="2800" dirty="0" smtClean="0"/>
              <a:t>;</a:t>
            </a:r>
            <a:r>
              <a:rPr kumimoji="1" lang="en-US" altLang="ja-JP" sz="2800" dirty="0" smtClean="0"/>
              <a:t>UTD19.2</a:t>
            </a:r>
            <a:endParaRPr kumimoji="1" lang="ja-JP"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1" end="1"/>
                                            </p:txEl>
                                          </p:spTgt>
                                        </p:tgtEl>
                                        <p:attrNameLst>
                                          <p:attrName>style.color</p:attrName>
                                        </p:attrNameLst>
                                      </p:cBhvr>
                                      <p:to>
                                        <a:srgbClr val="FD221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76672"/>
            <a:ext cx="8229600" cy="5544615"/>
          </a:xfrm>
          <a:ln w="19050">
            <a:noFill/>
          </a:ln>
        </p:spPr>
        <p:txBody>
          <a:bodyPr>
            <a:normAutofit fontScale="92500" lnSpcReduction="20000"/>
          </a:bodyPr>
          <a:lstStyle/>
          <a:p>
            <a:pPr>
              <a:buNone/>
            </a:pPr>
            <a:r>
              <a:rPr lang="ja-JP" altLang="en-US" sz="3900" u="sng" dirty="0" smtClean="0"/>
              <a:t>事前に抗生剤投与されている場合</a:t>
            </a:r>
            <a:endParaRPr lang="en-US" altLang="ja-JP" sz="3900" u="sng" dirty="0" smtClean="0"/>
          </a:p>
          <a:p>
            <a:pPr>
              <a:buNone/>
            </a:pPr>
            <a:r>
              <a:rPr kumimoji="1" lang="ja-JP" altLang="en-US" sz="3900" dirty="0" smtClean="0"/>
              <a:t>→</a:t>
            </a:r>
            <a:r>
              <a:rPr kumimoji="1" lang="en-US" altLang="ja-JP" sz="3900" dirty="0" smtClean="0"/>
              <a:t>2-3</a:t>
            </a:r>
            <a:r>
              <a:rPr kumimoji="1" lang="ja-JP" altLang="en-US" sz="3900" dirty="0" smtClean="0"/>
              <a:t>日間（場合によってはさらに長く）抗菌薬を中止し血液培養を採取し続ける</a:t>
            </a:r>
            <a:endParaRPr kumimoji="1" lang="en-US" altLang="ja-JP" sz="3900" dirty="0" smtClean="0"/>
          </a:p>
          <a:p>
            <a:pPr>
              <a:buNone/>
            </a:pPr>
            <a:r>
              <a:rPr lang="ja-JP" altLang="en-US" sz="3900" dirty="0" smtClean="0"/>
              <a:t>（心不全、弁膜障害などない場合）</a:t>
            </a:r>
            <a:endParaRPr kumimoji="1" lang="en-US" altLang="ja-JP" sz="3900" dirty="0" smtClean="0"/>
          </a:p>
          <a:p>
            <a:pPr>
              <a:buNone/>
            </a:pPr>
            <a:endParaRPr lang="en-US" altLang="ja-JP" dirty="0" smtClean="0"/>
          </a:p>
          <a:p>
            <a:pPr>
              <a:buNone/>
            </a:pPr>
            <a:endParaRPr kumimoji="1" lang="en-US" altLang="ja-JP" dirty="0" smtClean="0"/>
          </a:p>
          <a:p>
            <a:pPr>
              <a:buNone/>
            </a:pPr>
            <a:endParaRPr kumimoji="1" lang="en-US" altLang="ja-JP" dirty="0" smtClean="0"/>
          </a:p>
          <a:p>
            <a:pPr>
              <a:buNone/>
            </a:pPr>
            <a:r>
              <a:rPr kumimoji="1" lang="ja-JP" altLang="en-US" sz="3900" dirty="0" smtClean="0"/>
              <a:t>ただし</a:t>
            </a:r>
            <a:endParaRPr kumimoji="1" lang="en-US" altLang="ja-JP" sz="3900" dirty="0" smtClean="0"/>
          </a:p>
          <a:p>
            <a:pPr>
              <a:buNone/>
            </a:pPr>
            <a:r>
              <a:rPr lang="ja-JP" altLang="en-US" sz="3900" dirty="0" smtClean="0">
                <a:latin typeface="Arial Unicode MS" pitchFamily="50" charset="-128"/>
                <a:ea typeface="Arial Unicode MS" pitchFamily="50" charset="-128"/>
                <a:cs typeface="Arial Unicode MS" pitchFamily="50" charset="-128"/>
              </a:rPr>
              <a:t>   </a:t>
            </a:r>
            <a:r>
              <a:rPr kumimoji="1" lang="en-US" altLang="ja-JP" sz="3900" dirty="0" err="1" smtClean="0">
                <a:latin typeface="Arial Unicode MS" pitchFamily="50" charset="-128"/>
                <a:ea typeface="Arial Unicode MS" pitchFamily="50" charset="-128"/>
                <a:cs typeface="Arial Unicode MS" pitchFamily="50" charset="-128"/>
              </a:rPr>
              <a:t>S.aureus</a:t>
            </a:r>
            <a:r>
              <a:rPr lang="ja-JP" altLang="en-US" sz="3900" dirty="0" smtClean="0">
                <a:latin typeface="+mn-ea"/>
                <a:cs typeface="Arial Unicode MS" pitchFamily="50" charset="-128"/>
              </a:rPr>
              <a:t>など病原性が強い菌の場合は</a:t>
            </a:r>
            <a:r>
              <a:rPr lang="en-US" altLang="ja-JP" sz="3900" dirty="0" smtClean="0">
                <a:latin typeface="+mn-ea"/>
                <a:cs typeface="Arial Unicode MS" pitchFamily="50" charset="-128"/>
              </a:rPr>
              <a:t>1-2</a:t>
            </a:r>
            <a:r>
              <a:rPr lang="ja-JP" altLang="en-US" sz="3900" dirty="0" smtClean="0">
                <a:latin typeface="+mn-ea"/>
                <a:cs typeface="Arial Unicode MS" pitchFamily="50" charset="-128"/>
              </a:rPr>
              <a:t>時間以内に血液培養を採取したのち治療を開始することが望ましい</a:t>
            </a:r>
            <a:endParaRPr kumimoji="1" lang="ja-JP" altLang="en-US" sz="3900" dirty="0"/>
          </a:p>
        </p:txBody>
      </p:sp>
      <p:sp>
        <p:nvSpPr>
          <p:cNvPr id="4" name="テキスト ボックス 3"/>
          <p:cNvSpPr txBox="1"/>
          <p:nvPr/>
        </p:nvSpPr>
        <p:spPr>
          <a:xfrm>
            <a:off x="1691680" y="2852936"/>
            <a:ext cx="7452320" cy="646331"/>
          </a:xfrm>
          <a:prstGeom prst="rect">
            <a:avLst/>
          </a:prstGeom>
          <a:noFill/>
        </p:spPr>
        <p:txBody>
          <a:bodyPr wrap="square" rtlCol="0">
            <a:spAutoFit/>
          </a:bodyPr>
          <a:lstStyle/>
          <a:p>
            <a:pPr algn="r"/>
            <a:r>
              <a:rPr lang="en-US" altLang="ja-JP" dirty="0" smtClean="0">
                <a:latin typeface="Arial Unicode MS" pitchFamily="50" charset="-128"/>
                <a:ea typeface="Arial Unicode MS" pitchFamily="50" charset="-128"/>
                <a:cs typeface="Arial Unicode MS" pitchFamily="50" charset="-128"/>
              </a:rPr>
              <a:t>B</a:t>
            </a:r>
            <a:r>
              <a:rPr kumimoji="1" lang="en-US" altLang="ja-JP" dirty="0" smtClean="0">
                <a:latin typeface="Arial Unicode MS" pitchFamily="50" charset="-128"/>
                <a:ea typeface="Arial Unicode MS" pitchFamily="50" charset="-128"/>
                <a:cs typeface="Arial Unicode MS" pitchFamily="50" charset="-128"/>
              </a:rPr>
              <a:t>ayer AS et </a:t>
            </a:r>
            <a:r>
              <a:rPr kumimoji="1" lang="en-US" altLang="ja-JP" dirty="0" err="1" smtClean="0">
                <a:latin typeface="Arial Unicode MS" pitchFamily="50" charset="-128"/>
                <a:ea typeface="Arial Unicode MS" pitchFamily="50" charset="-128"/>
                <a:cs typeface="Arial Unicode MS" pitchFamily="50" charset="-128"/>
              </a:rPr>
              <a:t>al:Diagnosis</a:t>
            </a:r>
            <a:r>
              <a:rPr kumimoji="1" lang="en-US" altLang="ja-JP" dirty="0" smtClean="0">
                <a:latin typeface="Arial Unicode MS" pitchFamily="50" charset="-128"/>
                <a:ea typeface="Arial Unicode MS" pitchFamily="50" charset="-128"/>
                <a:cs typeface="Arial Unicode MS" pitchFamily="50" charset="-128"/>
              </a:rPr>
              <a:t> and management of infective </a:t>
            </a:r>
            <a:r>
              <a:rPr kumimoji="1" lang="en-US" altLang="ja-JP" dirty="0" err="1" smtClean="0">
                <a:latin typeface="Arial Unicode MS" pitchFamily="50" charset="-128"/>
                <a:ea typeface="Arial Unicode MS" pitchFamily="50" charset="-128"/>
                <a:cs typeface="Arial Unicode MS" pitchFamily="50" charset="-128"/>
              </a:rPr>
              <a:t>endocarditis</a:t>
            </a:r>
            <a:r>
              <a:rPr kumimoji="1" lang="en-US" altLang="ja-JP" dirty="0" smtClean="0">
                <a:latin typeface="Arial Unicode MS" pitchFamily="50" charset="-128"/>
                <a:ea typeface="Arial Unicode MS" pitchFamily="50" charset="-128"/>
                <a:cs typeface="Arial Unicode MS" pitchFamily="50" charset="-128"/>
              </a:rPr>
              <a:t> and its complication. </a:t>
            </a:r>
            <a:r>
              <a:rPr lang="en-US" altLang="ja-JP" dirty="0" smtClean="0">
                <a:latin typeface="Arial Unicode MS" pitchFamily="50" charset="-128"/>
                <a:ea typeface="Arial Unicode MS" pitchFamily="50" charset="-128"/>
                <a:cs typeface="Arial Unicode MS" pitchFamily="50" charset="-128"/>
              </a:rPr>
              <a:t>Circulation 1998;98:2936-2948</a:t>
            </a:r>
            <a:endParaRPr kumimoji="1" lang="ja-JP" altLang="en-US" dirty="0">
              <a:latin typeface="Arial Unicode MS" pitchFamily="50" charset="-128"/>
              <a:ea typeface="Arial Unicode MS" pitchFamily="50" charset="-128"/>
              <a:cs typeface="Arial Unicode MS" pitchFamily="50" charset="-128"/>
            </a:endParaRPr>
          </a:p>
        </p:txBody>
      </p:sp>
      <p:sp>
        <p:nvSpPr>
          <p:cNvPr id="5" name="テキスト ボックス 4"/>
          <p:cNvSpPr txBox="1"/>
          <p:nvPr/>
        </p:nvSpPr>
        <p:spPr>
          <a:xfrm>
            <a:off x="4644008" y="5951021"/>
            <a:ext cx="4176464" cy="646331"/>
          </a:xfrm>
          <a:prstGeom prst="rect">
            <a:avLst/>
          </a:prstGeom>
          <a:noFill/>
        </p:spPr>
        <p:txBody>
          <a:bodyPr wrap="square" rtlCol="0">
            <a:spAutoFit/>
          </a:bodyPr>
          <a:lstStyle/>
          <a:p>
            <a:pPr algn="r"/>
            <a:r>
              <a:rPr lang="ja-JP" altLang="en-US" dirty="0" smtClean="0"/>
              <a:t>青木眞</a:t>
            </a:r>
            <a:r>
              <a:rPr lang="en-US" altLang="ja-JP" dirty="0" smtClean="0"/>
              <a:t>:</a:t>
            </a:r>
            <a:r>
              <a:rPr kumimoji="1" lang="ja-JP" altLang="en-US" dirty="0" smtClean="0"/>
              <a:t>レジデントのための感染症診療マニュアル第</a:t>
            </a:r>
            <a:r>
              <a:rPr kumimoji="1" lang="en-US" altLang="ja-JP" dirty="0" smtClean="0"/>
              <a:t>2</a:t>
            </a:r>
            <a:r>
              <a:rPr kumimoji="1" lang="ja-JP" altLang="en-US" dirty="0" smtClean="0"/>
              <a:t>版　</a:t>
            </a:r>
            <a:r>
              <a:rPr kumimoji="1" lang="en-US" altLang="ja-JP" dirty="0" smtClean="0"/>
              <a:t>p591</a:t>
            </a:r>
            <a:endParaRPr kumimoji="1" lang="ja-JP"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latin typeface="Arial Unicode MS" pitchFamily="50" charset="-128"/>
                <a:ea typeface="Arial Unicode MS" pitchFamily="50" charset="-128"/>
                <a:cs typeface="Arial Unicode MS" pitchFamily="50" charset="-128"/>
              </a:rPr>
              <a:t>黄色ブドウ球菌の菌血症</a:t>
            </a:r>
            <a:endParaRPr kumimoji="1" lang="ja-JP" altLang="en-US" dirty="0">
              <a:latin typeface="Arial Unicode MS" pitchFamily="50" charset="-128"/>
              <a:ea typeface="Arial Unicode MS" pitchFamily="50" charset="-128"/>
              <a:cs typeface="Arial Unicode MS" pitchFamily="50" charset="-128"/>
            </a:endParaRPr>
          </a:p>
        </p:txBody>
      </p:sp>
      <p:sp>
        <p:nvSpPr>
          <p:cNvPr id="3" name="コンテンツ プレースホルダ 2"/>
          <p:cNvSpPr>
            <a:spLocks noGrp="1"/>
          </p:cNvSpPr>
          <p:nvPr>
            <p:ph idx="1"/>
          </p:nvPr>
        </p:nvSpPr>
        <p:spPr>
          <a:xfrm>
            <a:off x="288032" y="1556793"/>
            <a:ext cx="9036496" cy="4320479"/>
          </a:xfrm>
        </p:spPr>
        <p:txBody>
          <a:bodyPr>
            <a:normAutofit/>
          </a:bodyPr>
          <a:lstStyle/>
          <a:p>
            <a:pPr>
              <a:buNone/>
            </a:pPr>
            <a:r>
              <a:rPr kumimoji="1" lang="en-US" altLang="ja-JP" sz="4400" dirty="0" smtClean="0"/>
              <a:t>33</a:t>
            </a:r>
            <a:r>
              <a:rPr kumimoji="1" lang="ja-JP" altLang="en-US" sz="4400" dirty="0" smtClean="0"/>
              <a:t>％に</a:t>
            </a:r>
            <a:r>
              <a:rPr kumimoji="1" lang="en-US" altLang="ja-JP" sz="4400" dirty="0" smtClean="0"/>
              <a:t>IE</a:t>
            </a:r>
            <a:r>
              <a:rPr kumimoji="1" lang="ja-JP" altLang="en-US" sz="4400" dirty="0" smtClean="0"/>
              <a:t>を合併</a:t>
            </a:r>
            <a:endParaRPr lang="en-US" altLang="ja-JP" sz="4400" dirty="0" smtClean="0"/>
          </a:p>
          <a:p>
            <a:pPr>
              <a:buNone/>
            </a:pPr>
            <a:r>
              <a:rPr kumimoji="1" lang="ja-JP" altLang="en-US" sz="4400" dirty="0" smtClean="0"/>
              <a:t>→死亡率</a:t>
            </a:r>
            <a:r>
              <a:rPr kumimoji="1" lang="en-US" altLang="ja-JP" sz="4400" dirty="0" smtClean="0"/>
              <a:t>19-65</a:t>
            </a:r>
            <a:r>
              <a:rPr kumimoji="1" lang="ja-JP" altLang="en-US" sz="4400" dirty="0" smtClean="0"/>
              <a:t>％、</a:t>
            </a:r>
            <a:r>
              <a:rPr kumimoji="1" lang="en-US" altLang="ja-JP" sz="4400" dirty="0" smtClean="0"/>
              <a:t>HF</a:t>
            </a:r>
            <a:r>
              <a:rPr kumimoji="1" lang="ja-JP" altLang="en-US" sz="4400" dirty="0" smtClean="0"/>
              <a:t>発生率</a:t>
            </a:r>
            <a:r>
              <a:rPr kumimoji="1" lang="en-US" altLang="ja-JP" sz="4400" dirty="0" smtClean="0"/>
              <a:t>20</a:t>
            </a:r>
            <a:r>
              <a:rPr lang="en-US" altLang="ja-JP" sz="4400" dirty="0" smtClean="0"/>
              <a:t>-</a:t>
            </a:r>
            <a:r>
              <a:rPr kumimoji="1" lang="en-US" altLang="ja-JP" sz="4400" dirty="0" smtClean="0"/>
              <a:t>50</a:t>
            </a:r>
            <a:r>
              <a:rPr kumimoji="1" lang="ja-JP" altLang="en-US" sz="4400" dirty="0" smtClean="0"/>
              <a:t>％</a:t>
            </a:r>
            <a:endParaRPr kumimoji="1" lang="en-US" altLang="ja-JP" sz="4400" dirty="0" smtClean="0"/>
          </a:p>
          <a:p>
            <a:pPr>
              <a:buNone/>
            </a:pPr>
            <a:r>
              <a:rPr kumimoji="1" lang="ja-JP" altLang="en-US" sz="4400" dirty="0" smtClean="0"/>
              <a:t>転移部位</a:t>
            </a:r>
            <a:endParaRPr kumimoji="1" lang="en-US" altLang="ja-JP" sz="4400" dirty="0" smtClean="0"/>
          </a:p>
          <a:p>
            <a:pPr>
              <a:buNone/>
            </a:pPr>
            <a:r>
              <a:rPr lang="ja-JP" altLang="en-US" sz="4400" dirty="0" smtClean="0"/>
              <a:t>→関節</a:t>
            </a:r>
            <a:r>
              <a:rPr lang="en-US" altLang="ja-JP" sz="4400" dirty="0" smtClean="0"/>
              <a:t>(36%)</a:t>
            </a:r>
            <a:r>
              <a:rPr lang="ja-JP" altLang="en-US" sz="4400" dirty="0" smtClean="0"/>
              <a:t>腎臓</a:t>
            </a:r>
            <a:r>
              <a:rPr lang="en-US" altLang="ja-JP" sz="4400" dirty="0" smtClean="0"/>
              <a:t>(29%)</a:t>
            </a:r>
            <a:r>
              <a:rPr lang="ja-JP" altLang="en-US" sz="4400" dirty="0" smtClean="0"/>
              <a:t>中枢神経</a:t>
            </a:r>
            <a:r>
              <a:rPr lang="en-US" altLang="ja-JP" sz="4400" dirty="0" smtClean="0"/>
              <a:t>(28%)</a:t>
            </a:r>
            <a:r>
              <a:rPr lang="ja-JP" altLang="en-US" sz="4400" dirty="0" smtClean="0"/>
              <a:t>皮膚</a:t>
            </a:r>
            <a:r>
              <a:rPr lang="en-US" altLang="ja-JP" sz="4400" dirty="0" smtClean="0"/>
              <a:t>(16%)</a:t>
            </a:r>
            <a:r>
              <a:rPr lang="ja-JP" altLang="en-US" sz="4400" dirty="0" smtClean="0"/>
              <a:t>椎間板</a:t>
            </a:r>
            <a:r>
              <a:rPr lang="en-US" altLang="ja-JP" sz="4400" dirty="0" smtClean="0"/>
              <a:t>(15%)</a:t>
            </a:r>
            <a:r>
              <a:rPr lang="ja-JP" altLang="en-US" sz="4400" dirty="0" smtClean="0"/>
              <a:t>など</a:t>
            </a:r>
            <a:endParaRPr kumimoji="1" lang="en-US" altLang="ja-JP" sz="4400" dirty="0" smtClean="0"/>
          </a:p>
        </p:txBody>
      </p:sp>
      <p:sp>
        <p:nvSpPr>
          <p:cNvPr id="4" name="テキスト ボックス 3"/>
          <p:cNvSpPr txBox="1"/>
          <p:nvPr/>
        </p:nvSpPr>
        <p:spPr>
          <a:xfrm>
            <a:off x="827584" y="5847655"/>
            <a:ext cx="8424936" cy="461665"/>
          </a:xfrm>
          <a:prstGeom prst="rect">
            <a:avLst/>
          </a:prstGeom>
          <a:noFill/>
        </p:spPr>
        <p:txBody>
          <a:bodyPr wrap="square" rtlCol="0">
            <a:spAutoFit/>
          </a:bodyPr>
          <a:lstStyle/>
          <a:p>
            <a:r>
              <a:rPr lang="ja-JP" altLang="en-US" sz="2400" dirty="0" smtClean="0"/>
              <a:t>（青木眞</a:t>
            </a:r>
            <a:r>
              <a:rPr lang="en-US" altLang="ja-JP" sz="2400" dirty="0" smtClean="0"/>
              <a:t>:</a:t>
            </a:r>
            <a:r>
              <a:rPr kumimoji="1" lang="ja-JP" altLang="en-US" sz="2400" dirty="0" smtClean="0"/>
              <a:t>レジデントのための感染症診療マニュアル第</a:t>
            </a:r>
            <a:r>
              <a:rPr kumimoji="1" lang="en-US" altLang="ja-JP" sz="2400" dirty="0" smtClean="0"/>
              <a:t>2</a:t>
            </a:r>
            <a:r>
              <a:rPr kumimoji="1" lang="ja-JP" altLang="en-US" sz="2400" dirty="0" smtClean="0"/>
              <a:t>版</a:t>
            </a:r>
            <a:r>
              <a:rPr kumimoji="1" lang="en-US" altLang="ja-JP" sz="2400" dirty="0" smtClean="0"/>
              <a:t>p609</a:t>
            </a:r>
            <a:r>
              <a:rPr kumimoji="1" lang="ja-JP" altLang="en-US" sz="2400" dirty="0" smtClean="0"/>
              <a:t>）</a:t>
            </a:r>
            <a:endParaRPr kumimoji="1" lang="ja-JP" altLang="en-US"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57200" y="-171400"/>
            <a:ext cx="8229600" cy="1143000"/>
          </a:xfrm>
        </p:spPr>
        <p:txBody>
          <a:bodyPr>
            <a:normAutofit/>
          </a:bodyPr>
          <a:lstStyle/>
          <a:p>
            <a:r>
              <a:rPr kumimoji="1" lang="en-US" altLang="ja-JP" dirty="0" smtClean="0">
                <a:latin typeface="Arial Unicode MS" pitchFamily="50" charset="-128"/>
                <a:ea typeface="Arial Unicode MS" pitchFamily="50" charset="-128"/>
                <a:cs typeface="Arial Unicode MS" pitchFamily="50" charset="-128"/>
              </a:rPr>
              <a:t>Staphylococcus </a:t>
            </a:r>
            <a:r>
              <a:rPr kumimoji="1" lang="en-US" altLang="ja-JP" dirty="0" err="1" smtClean="0">
                <a:latin typeface="Arial Unicode MS" pitchFamily="50" charset="-128"/>
                <a:ea typeface="Arial Unicode MS" pitchFamily="50" charset="-128"/>
                <a:cs typeface="Arial Unicode MS" pitchFamily="50" charset="-128"/>
              </a:rPr>
              <a:t>aureus</a:t>
            </a:r>
            <a:endParaRPr kumimoji="1" lang="ja-JP" altLang="en-US" dirty="0">
              <a:latin typeface="Arial Unicode MS" pitchFamily="50" charset="-128"/>
              <a:ea typeface="Arial Unicode MS" pitchFamily="50" charset="-128"/>
              <a:cs typeface="Arial Unicode MS" pitchFamily="50" charset="-128"/>
            </a:endParaRPr>
          </a:p>
        </p:txBody>
      </p:sp>
      <p:sp>
        <p:nvSpPr>
          <p:cNvPr id="5" name="テキスト ボックス 4"/>
          <p:cNvSpPr txBox="1"/>
          <p:nvPr/>
        </p:nvSpPr>
        <p:spPr>
          <a:xfrm>
            <a:off x="107504" y="5838363"/>
            <a:ext cx="5616624" cy="830997"/>
          </a:xfrm>
          <a:prstGeom prst="rect">
            <a:avLst/>
          </a:prstGeom>
          <a:noFill/>
        </p:spPr>
        <p:txBody>
          <a:bodyPr wrap="square" rtlCol="0">
            <a:spAutoFit/>
          </a:bodyPr>
          <a:lstStyle/>
          <a:p>
            <a:r>
              <a:rPr lang="en-US" altLang="ja-JP" sz="4800" dirty="0" smtClean="0"/>
              <a:t>Sticky Bacteria</a:t>
            </a:r>
            <a:endParaRPr kumimoji="1" lang="ja-JP" altLang="en-US" sz="4800" dirty="0"/>
          </a:p>
        </p:txBody>
      </p:sp>
      <p:pic>
        <p:nvPicPr>
          <p:cNvPr id="9218" name="Picture 2" descr="クリックすると新しいウィンドウで開きます"/>
          <p:cNvPicPr>
            <a:picLocks noChangeAspect="1" noChangeArrowheads="1"/>
          </p:cNvPicPr>
          <p:nvPr/>
        </p:nvPicPr>
        <p:blipFill>
          <a:blip r:embed="rId3" cstate="print">
            <a:lum bright="10000"/>
          </a:blip>
          <a:srcRect r="7087"/>
          <a:stretch>
            <a:fillRect/>
          </a:stretch>
        </p:blipFill>
        <p:spPr bwMode="auto">
          <a:xfrm>
            <a:off x="6444208" y="3113584"/>
            <a:ext cx="2699792" cy="3744416"/>
          </a:xfrm>
          <a:prstGeom prst="rect">
            <a:avLst/>
          </a:prstGeom>
          <a:noFill/>
        </p:spPr>
      </p:pic>
      <p:pic>
        <p:nvPicPr>
          <p:cNvPr id="1026" name="Picture 2" descr="http://www.hospitalmanagement.net/uploads/feature/feature68910/3-bacteria.jpg"/>
          <p:cNvPicPr>
            <a:picLocks noChangeAspect="1" noChangeArrowheads="1"/>
          </p:cNvPicPr>
          <p:nvPr/>
        </p:nvPicPr>
        <p:blipFill>
          <a:blip r:embed="rId4" cstate="print"/>
          <a:srcRect b="6299"/>
          <a:stretch>
            <a:fillRect/>
          </a:stretch>
        </p:blipFill>
        <p:spPr bwMode="auto">
          <a:xfrm>
            <a:off x="35496" y="764704"/>
            <a:ext cx="6636990" cy="4790479"/>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6856" y="692696"/>
            <a:ext cx="8229600" cy="5832648"/>
          </a:xfrm>
        </p:spPr>
        <p:txBody>
          <a:bodyPr>
            <a:normAutofit/>
          </a:bodyPr>
          <a:lstStyle/>
          <a:p>
            <a:r>
              <a:rPr kumimoji="1" lang="en-US" altLang="ja-JP" sz="6600" dirty="0" smtClean="0">
                <a:latin typeface="Arial Unicode MS" pitchFamily="50" charset="-128"/>
                <a:ea typeface="Arial Unicode MS" pitchFamily="50" charset="-128"/>
                <a:cs typeface="Arial Unicode MS" pitchFamily="50" charset="-128"/>
              </a:rPr>
              <a:t>Take home message</a:t>
            </a:r>
            <a:endParaRPr kumimoji="1" lang="ja-JP" altLang="en-US" sz="4000" dirty="0">
              <a:solidFill>
                <a:srgbClr val="FF0000"/>
              </a:solidFill>
              <a:latin typeface="Arial Unicode MS" pitchFamily="50" charset="-128"/>
              <a:ea typeface="Arial Unicode MS" pitchFamily="50" charset="-128"/>
              <a:cs typeface="Arial Unicode MS" pitchFamily="50" charset="-12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1"/>
          <p:cNvSpPr>
            <a:spLocks noGrp="1"/>
          </p:cNvSpPr>
          <p:nvPr>
            <p:ph type="title"/>
          </p:nvPr>
        </p:nvSpPr>
        <p:spPr>
          <a:xfrm>
            <a:off x="35496" y="341784"/>
            <a:ext cx="9217024" cy="1143000"/>
          </a:xfrm>
        </p:spPr>
        <p:txBody>
          <a:bodyPr>
            <a:noAutofit/>
          </a:bodyPr>
          <a:lstStyle/>
          <a:p>
            <a:r>
              <a:rPr lang="ja-JP" altLang="en-US" sz="4000" dirty="0" smtClean="0"/>
              <a:t>局在化していない発熱、炎症反応高値を見たら</a:t>
            </a:r>
          </a:p>
        </p:txBody>
      </p:sp>
      <p:sp>
        <p:nvSpPr>
          <p:cNvPr id="3" name="コンテンツ プレースホルダ 2"/>
          <p:cNvSpPr>
            <a:spLocks noGrp="1"/>
          </p:cNvSpPr>
          <p:nvPr>
            <p:ph idx="1"/>
          </p:nvPr>
        </p:nvSpPr>
        <p:spPr>
          <a:xfrm>
            <a:off x="35496" y="1988841"/>
            <a:ext cx="9036496" cy="936103"/>
          </a:xfrm>
        </p:spPr>
        <p:txBody>
          <a:bodyPr>
            <a:normAutofit/>
          </a:bodyPr>
          <a:lstStyle/>
          <a:p>
            <a:pPr>
              <a:buNone/>
              <a:defRPr/>
            </a:pPr>
            <a:r>
              <a:rPr lang="ja-JP" altLang="en-US" sz="3600" dirty="0" smtClean="0"/>
              <a:t>とりあえず抗生剤出しと</a:t>
            </a:r>
            <a:r>
              <a:rPr lang="ja-JP" altLang="en-US" sz="3600" dirty="0" err="1" smtClean="0"/>
              <a:t>きゃいっか・・</a:t>
            </a:r>
            <a:r>
              <a:rPr lang="ja-JP" altLang="en-US" sz="3600" dirty="0" smtClean="0"/>
              <a:t>・</a:t>
            </a:r>
            <a:endParaRPr lang="en-US" altLang="ja-JP" sz="3600" dirty="0" smtClean="0"/>
          </a:p>
        </p:txBody>
      </p:sp>
      <p:pic>
        <p:nvPicPr>
          <p:cNvPr id="6146" name="Picture 2" descr="クリックすると新しいウィンドウで開きます"/>
          <p:cNvPicPr>
            <a:picLocks noChangeAspect="1" noChangeArrowheads="1"/>
          </p:cNvPicPr>
          <p:nvPr/>
        </p:nvPicPr>
        <p:blipFill>
          <a:blip r:embed="rId3" cstate="print"/>
          <a:srcRect b="13583"/>
          <a:stretch>
            <a:fillRect/>
          </a:stretch>
        </p:blipFill>
        <p:spPr bwMode="auto">
          <a:xfrm>
            <a:off x="1753126" y="0"/>
            <a:ext cx="5555178"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ox(in)">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4848" y="836712"/>
            <a:ext cx="8229600" cy="1143000"/>
          </a:xfrm>
        </p:spPr>
        <p:txBody>
          <a:bodyPr/>
          <a:lstStyle/>
          <a:p>
            <a:r>
              <a:rPr kumimoji="1" lang="ja-JP" altLang="en-US" dirty="0" smtClean="0"/>
              <a:t>ご清聴ありがとうございました</a:t>
            </a:r>
            <a:endParaRPr kumimoji="1" lang="ja-JP" altLang="en-US" dirty="0"/>
          </a:p>
        </p:txBody>
      </p:sp>
      <p:pic>
        <p:nvPicPr>
          <p:cNvPr id="4" name="Picture 2" descr="クリックすると新しいウィンドウで開きます"/>
          <p:cNvPicPr>
            <a:picLocks noChangeAspect="1" noChangeArrowheads="1"/>
          </p:cNvPicPr>
          <p:nvPr/>
        </p:nvPicPr>
        <p:blipFill>
          <a:blip r:embed="rId3" cstate="print"/>
          <a:srcRect/>
          <a:stretch>
            <a:fillRect/>
          </a:stretch>
        </p:blipFill>
        <p:spPr bwMode="auto">
          <a:xfrm>
            <a:off x="1595735" y="2348880"/>
            <a:ext cx="6072609" cy="405346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79512" y="308176"/>
            <a:ext cx="8820472" cy="5353072"/>
          </a:xfrm>
        </p:spPr>
        <p:txBody>
          <a:bodyPr>
            <a:noAutofit/>
          </a:bodyPr>
          <a:lstStyle/>
          <a:p>
            <a:pPr algn="l"/>
            <a:r>
              <a:rPr lang="ja-JP" altLang="en-US" dirty="0" smtClean="0">
                <a:solidFill>
                  <a:schemeClr val="tx1"/>
                </a:solidFill>
              </a:rPr>
              <a:t>来院</a:t>
            </a:r>
            <a:r>
              <a:rPr lang="en-US" altLang="ja-JP" dirty="0" smtClean="0">
                <a:solidFill>
                  <a:schemeClr val="tx1"/>
                </a:solidFill>
              </a:rPr>
              <a:t>5</a:t>
            </a:r>
            <a:r>
              <a:rPr lang="ja-JP" altLang="en-US" dirty="0" smtClean="0">
                <a:solidFill>
                  <a:schemeClr val="tx1"/>
                </a:solidFill>
              </a:rPr>
              <a:t>ヶ月前</a:t>
            </a:r>
          </a:p>
          <a:p>
            <a:pPr algn="l"/>
            <a:r>
              <a:rPr lang="ja-JP" altLang="en-US" dirty="0" smtClean="0">
                <a:solidFill>
                  <a:schemeClr val="tx1"/>
                </a:solidFill>
              </a:rPr>
              <a:t>左手の急性関節炎（</a:t>
            </a:r>
            <a:r>
              <a:rPr lang="en-US" altLang="ja-JP" dirty="0" smtClean="0">
                <a:solidFill>
                  <a:schemeClr val="tx1"/>
                </a:solidFill>
              </a:rPr>
              <a:t>2-3</a:t>
            </a:r>
            <a:r>
              <a:rPr lang="ja-JP" altLang="en-US" dirty="0" smtClean="0">
                <a:solidFill>
                  <a:schemeClr val="tx1"/>
                </a:solidFill>
              </a:rPr>
              <a:t>日以内の経過）。右足底の胼胝を中心に発赤・腫脹が出現。</a:t>
            </a:r>
            <a:endParaRPr lang="en-US" altLang="ja-JP" dirty="0" smtClean="0">
              <a:solidFill>
                <a:schemeClr val="tx1"/>
              </a:solidFill>
            </a:endParaRPr>
          </a:p>
          <a:p>
            <a:pPr algn="l"/>
            <a:endParaRPr lang="ja-JP" altLang="en-US" dirty="0" smtClean="0">
              <a:solidFill>
                <a:schemeClr val="tx1"/>
              </a:solidFill>
            </a:endParaRPr>
          </a:p>
          <a:p>
            <a:pPr algn="l"/>
            <a:r>
              <a:rPr lang="ja-JP" altLang="en-US" dirty="0" smtClean="0">
                <a:solidFill>
                  <a:schemeClr val="tx1"/>
                </a:solidFill>
              </a:rPr>
              <a:t>来院</a:t>
            </a:r>
            <a:r>
              <a:rPr lang="en-US" altLang="ja-JP" dirty="0" smtClean="0">
                <a:solidFill>
                  <a:schemeClr val="tx1"/>
                </a:solidFill>
              </a:rPr>
              <a:t>3</a:t>
            </a:r>
            <a:r>
              <a:rPr lang="ja-JP" altLang="en-US" dirty="0" smtClean="0">
                <a:solidFill>
                  <a:schemeClr val="tx1"/>
                </a:solidFill>
              </a:rPr>
              <a:t>週間前</a:t>
            </a:r>
          </a:p>
          <a:p>
            <a:pPr algn="l"/>
            <a:r>
              <a:rPr lang="ja-JP" altLang="en-US" dirty="0" smtClean="0">
                <a:solidFill>
                  <a:schemeClr val="tx1"/>
                </a:solidFill>
              </a:rPr>
              <a:t>右前胸部腫脹あり近医受診。穿刺にて</a:t>
            </a:r>
            <a:r>
              <a:rPr lang="en-US" altLang="ja-JP" dirty="0" smtClean="0">
                <a:solidFill>
                  <a:schemeClr val="tx1"/>
                </a:solidFill>
              </a:rPr>
              <a:t>20ml</a:t>
            </a:r>
            <a:r>
              <a:rPr lang="ja-JP" altLang="en-US" dirty="0" smtClean="0">
                <a:solidFill>
                  <a:schemeClr val="tx1"/>
                </a:solidFill>
              </a:rPr>
              <a:t>の膿を排液した。培養は</a:t>
            </a:r>
            <a:r>
              <a:rPr lang="en-US" altLang="ja-JP" dirty="0" smtClean="0">
                <a:solidFill>
                  <a:schemeClr val="tx1"/>
                </a:solidFill>
              </a:rPr>
              <a:t>MSSA1+</a:t>
            </a:r>
            <a:endParaRPr lang="ja-JP" altLang="en-US" dirty="0" smtClean="0">
              <a:solidFill>
                <a:schemeClr val="tx1"/>
              </a:solidFill>
            </a:endParaRPr>
          </a:p>
          <a:p>
            <a:pPr algn="l"/>
            <a:r>
              <a:rPr lang="ja-JP" altLang="en-US" dirty="0" smtClean="0">
                <a:solidFill>
                  <a:schemeClr val="tx1"/>
                </a:solidFill>
              </a:rPr>
              <a:t>その後、穿刺排膿＋抗生剤（</a:t>
            </a:r>
            <a:r>
              <a:rPr lang="en-US" altLang="ja-JP" dirty="0" smtClean="0">
                <a:solidFill>
                  <a:schemeClr val="tx1"/>
                </a:solidFill>
              </a:rPr>
              <a:t>※</a:t>
            </a:r>
            <a:r>
              <a:rPr lang="ja-JP" altLang="en-US" dirty="0" smtClean="0">
                <a:solidFill>
                  <a:schemeClr val="tx1"/>
                </a:solidFill>
              </a:rPr>
              <a:t>）行うも軽快しないため、当院に紹介された</a:t>
            </a:r>
          </a:p>
          <a:p>
            <a:pPr algn="l"/>
            <a:endParaRPr lang="en-US" altLang="ja-JP" sz="2000" dirty="0" smtClean="0">
              <a:solidFill>
                <a:schemeClr val="tx1"/>
              </a:solidFill>
            </a:endParaRPr>
          </a:p>
          <a:p>
            <a:pPr algn="l" latinLnBrk="1"/>
            <a:r>
              <a:rPr lang="en-US" altLang="ja-JP" dirty="0" smtClean="0">
                <a:solidFill>
                  <a:schemeClr val="tx1"/>
                </a:solidFill>
              </a:rPr>
              <a:t>※</a:t>
            </a:r>
            <a:r>
              <a:rPr lang="ja-JP" altLang="en-US" dirty="0" smtClean="0">
                <a:solidFill>
                  <a:schemeClr val="tx1"/>
                </a:solidFill>
              </a:rPr>
              <a:t>クラビット</a:t>
            </a:r>
            <a:r>
              <a:rPr lang="en-US" altLang="ja-JP" dirty="0" smtClean="0">
                <a:solidFill>
                  <a:schemeClr val="tx1"/>
                </a:solidFill>
              </a:rPr>
              <a:t>(LVFX)500mg</a:t>
            </a:r>
            <a:r>
              <a:rPr lang="ja-JP" altLang="en-US" dirty="0" smtClean="0">
                <a:solidFill>
                  <a:schemeClr val="tx1"/>
                </a:solidFill>
              </a:rPr>
              <a:t>＋ダラシン</a:t>
            </a:r>
            <a:r>
              <a:rPr lang="en-US" altLang="ja-JP" dirty="0" smtClean="0">
                <a:solidFill>
                  <a:schemeClr val="tx1"/>
                </a:solidFill>
              </a:rPr>
              <a:t>S(CLDM)600mg</a:t>
            </a:r>
            <a:r>
              <a:rPr lang="ja-JP" altLang="en-US" dirty="0" smtClean="0">
                <a:solidFill>
                  <a:schemeClr val="tx1"/>
                </a:solidFill>
              </a:rPr>
              <a:t>　</a:t>
            </a:r>
            <a:endParaRPr lang="en-US" altLang="ja-JP" dirty="0" smtClean="0">
              <a:solidFill>
                <a:schemeClr val="tx1"/>
              </a:solidFill>
            </a:endParaRPr>
          </a:p>
          <a:p>
            <a:pPr algn="l" latinLnBrk="1"/>
            <a:r>
              <a:rPr lang="ja-JP" altLang="en-US" dirty="0" smtClean="0">
                <a:solidFill>
                  <a:schemeClr val="tx1"/>
                </a:solidFill>
              </a:rPr>
              <a:t>　　→　フロモックス（</a:t>
            </a:r>
            <a:r>
              <a:rPr lang="en-US" altLang="ja-JP" dirty="0" smtClean="0">
                <a:solidFill>
                  <a:schemeClr val="tx1"/>
                </a:solidFill>
              </a:rPr>
              <a:t>CFPN</a:t>
            </a:r>
            <a:r>
              <a:rPr lang="ja-JP" altLang="en-US" dirty="0" smtClean="0">
                <a:solidFill>
                  <a:schemeClr val="tx1"/>
                </a:solidFill>
              </a:rPr>
              <a:t>）</a:t>
            </a:r>
            <a:r>
              <a:rPr lang="en-US" altLang="ja-JP" dirty="0" smtClean="0">
                <a:solidFill>
                  <a:schemeClr val="tx1"/>
                </a:solidFill>
              </a:rPr>
              <a:t>100mg×3</a:t>
            </a:r>
            <a:endParaRPr lang="ja-JP" altLang="en-US" dirty="0" smtClean="0">
              <a:solidFill>
                <a:schemeClr val="tx1"/>
              </a:solidFill>
            </a:endParaRPr>
          </a:p>
          <a:p>
            <a:pPr algn="l"/>
            <a:endParaRPr lang="ja-JP" altLang="en-US" dirty="0" smtClean="0">
              <a:solidFill>
                <a:schemeClr val="tx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315416"/>
            <a:ext cx="8229600" cy="1143000"/>
          </a:xfrm>
        </p:spPr>
        <p:txBody>
          <a:bodyPr>
            <a:normAutofit/>
          </a:bodyPr>
          <a:lstStyle/>
          <a:p>
            <a:r>
              <a:rPr lang="en-US" altLang="ja-JP" sz="3200" dirty="0" smtClean="0"/>
              <a:t>【Modified Duke Criteria】</a:t>
            </a:r>
            <a:endParaRPr kumimoji="1" lang="ja-JP" altLang="en-US" sz="3200" dirty="0"/>
          </a:p>
        </p:txBody>
      </p:sp>
      <p:sp>
        <p:nvSpPr>
          <p:cNvPr id="4" name="テキスト ボックス 3"/>
          <p:cNvSpPr txBox="1"/>
          <p:nvPr/>
        </p:nvSpPr>
        <p:spPr>
          <a:xfrm>
            <a:off x="0" y="467544"/>
            <a:ext cx="9144000" cy="6524863"/>
          </a:xfrm>
          <a:prstGeom prst="rect">
            <a:avLst/>
          </a:prstGeom>
          <a:noFill/>
        </p:spPr>
        <p:txBody>
          <a:bodyPr wrap="square" rtlCol="0">
            <a:spAutoFit/>
          </a:bodyPr>
          <a:lstStyle/>
          <a:p>
            <a:pPr>
              <a:buNone/>
            </a:pPr>
            <a:r>
              <a:rPr lang="en-US" altLang="ja-JP" sz="2200" dirty="0" smtClean="0"/>
              <a:t>Major criteria</a:t>
            </a:r>
          </a:p>
          <a:p>
            <a:pPr>
              <a:buNone/>
            </a:pPr>
            <a:r>
              <a:rPr lang="zh-TW" altLang="en-US" sz="2200" dirty="0" smtClean="0"/>
              <a:t>① 血液培養陽性</a:t>
            </a:r>
          </a:p>
          <a:p>
            <a:pPr>
              <a:buNone/>
            </a:pPr>
            <a:r>
              <a:rPr lang="ja-JP" altLang="en-US" sz="2200" dirty="0" smtClean="0"/>
              <a:t>・典型的な心内膜炎の起炎菌</a:t>
            </a:r>
            <a:r>
              <a:rPr lang="en-US" altLang="ja-JP" sz="2200" dirty="0" smtClean="0"/>
              <a:t>｣</a:t>
            </a:r>
            <a:r>
              <a:rPr lang="ja-JP" altLang="en-US" sz="2200" dirty="0" smtClean="0"/>
              <a:t>が別々に採取された血液培養で陽性（ </a:t>
            </a:r>
            <a:r>
              <a:rPr lang="en-US" altLang="ja-JP" sz="2200" dirty="0" err="1" smtClean="0"/>
              <a:t>viridans</a:t>
            </a:r>
            <a:r>
              <a:rPr lang="en-US" altLang="ja-JP" sz="2200" dirty="0" smtClean="0"/>
              <a:t> </a:t>
            </a:r>
            <a:r>
              <a:rPr lang="en-US" altLang="ja-JP" sz="2200" dirty="0" err="1" smtClean="0"/>
              <a:t>streptococci,Streptococcus</a:t>
            </a:r>
            <a:r>
              <a:rPr lang="en-US" altLang="ja-JP" sz="2200" dirty="0" smtClean="0"/>
              <a:t> </a:t>
            </a:r>
            <a:r>
              <a:rPr lang="en-US" altLang="ja-JP" sz="2200" dirty="0" err="1" smtClean="0"/>
              <a:t>bovis</a:t>
            </a:r>
            <a:r>
              <a:rPr lang="en-US" altLang="ja-JP" sz="2200" dirty="0" smtClean="0"/>
              <a:t>, HACEK* group, </a:t>
            </a:r>
            <a:r>
              <a:rPr lang="en-US" altLang="ja-JP" sz="2200" dirty="0" err="1" smtClean="0"/>
              <a:t>S.aureus</a:t>
            </a:r>
            <a:r>
              <a:rPr lang="ja-JP" altLang="en-US" sz="2200" dirty="0" smtClean="0"/>
              <a:t>）。又は市中感染</a:t>
            </a:r>
            <a:r>
              <a:rPr lang="en-US" altLang="ja-JP" sz="2200" dirty="0" err="1" smtClean="0"/>
              <a:t>Enterococcus</a:t>
            </a:r>
            <a:r>
              <a:rPr lang="en-US" altLang="ja-JP" sz="2200" dirty="0" smtClean="0"/>
              <a:t> </a:t>
            </a:r>
            <a:r>
              <a:rPr lang="ja-JP" altLang="en-US" sz="2200" dirty="0" smtClean="0"/>
              <a:t>属が検出され、他に感染巣がない。</a:t>
            </a:r>
          </a:p>
          <a:p>
            <a:pPr>
              <a:buNone/>
            </a:pPr>
            <a:r>
              <a:rPr lang="ja-JP" altLang="en-US" sz="2200" dirty="0" smtClean="0"/>
              <a:t>・持続的に陽性の血液培養 </a:t>
            </a:r>
            <a:r>
              <a:rPr lang="en-US" altLang="ja-JP" sz="2200" dirty="0" smtClean="0"/>
              <a:t>- 12 </a:t>
            </a:r>
            <a:r>
              <a:rPr lang="ja-JP" altLang="en-US" sz="2200" dirty="0" smtClean="0"/>
              <a:t>時間以上間隔をあけて採取した血液の両方に検出される </a:t>
            </a:r>
            <a:r>
              <a:rPr lang="en-US" altLang="ja-JP" sz="2200" dirty="0" smtClean="0"/>
              <a:t>or 3 </a:t>
            </a:r>
            <a:r>
              <a:rPr lang="ja-JP" altLang="en-US" sz="2200" dirty="0" smtClean="0"/>
              <a:t>セットの血液培養が全て陽性 </a:t>
            </a:r>
            <a:r>
              <a:rPr lang="en-US" altLang="ja-JP" sz="2200" dirty="0" smtClean="0"/>
              <a:t>or 4 </a:t>
            </a:r>
            <a:r>
              <a:rPr lang="ja-JP" altLang="en-US" sz="2200" dirty="0" smtClean="0"/>
              <a:t>セット以上のほとんどが陽性でかつ最初に採取したものと最後に採取したものが</a:t>
            </a:r>
            <a:r>
              <a:rPr lang="en-US" altLang="ja-JP" sz="2200" dirty="0" smtClean="0"/>
              <a:t>1 </a:t>
            </a:r>
            <a:r>
              <a:rPr lang="ja-JP" altLang="en-US" sz="2200" dirty="0" smtClean="0"/>
              <a:t>時間以上離れている。</a:t>
            </a:r>
          </a:p>
          <a:p>
            <a:pPr>
              <a:buNone/>
            </a:pPr>
            <a:r>
              <a:rPr lang="ja-JP" altLang="en-US" sz="2200" dirty="0" smtClean="0"/>
              <a:t>・</a:t>
            </a:r>
            <a:r>
              <a:rPr lang="en-US" altLang="ja-JP" sz="2200" dirty="0" err="1" smtClean="0"/>
              <a:t>Coxiella</a:t>
            </a:r>
            <a:r>
              <a:rPr lang="en-US" altLang="ja-JP" sz="2200" dirty="0" smtClean="0"/>
              <a:t> </a:t>
            </a:r>
            <a:r>
              <a:rPr lang="en-US" altLang="ja-JP" sz="2200" dirty="0" err="1" smtClean="0"/>
              <a:t>burnetii</a:t>
            </a:r>
            <a:r>
              <a:rPr lang="en-US" altLang="ja-JP" sz="2200" dirty="0" smtClean="0"/>
              <a:t> </a:t>
            </a:r>
            <a:r>
              <a:rPr lang="ja-JP" altLang="en-US" sz="2200" dirty="0" smtClean="0"/>
              <a:t>が血液培養で一度検出されるか本菌に対する</a:t>
            </a:r>
            <a:r>
              <a:rPr lang="en-US" altLang="ja-JP" sz="2200" dirty="0" smtClean="0"/>
              <a:t>anti-phase 1 </a:t>
            </a:r>
            <a:r>
              <a:rPr lang="en-US" altLang="ja-JP" sz="2200" dirty="0" err="1" smtClean="0"/>
              <a:t>IgG</a:t>
            </a:r>
            <a:r>
              <a:rPr lang="en-US" altLang="ja-JP" sz="2200" dirty="0" smtClean="0"/>
              <a:t> antibody </a:t>
            </a:r>
            <a:r>
              <a:rPr lang="ja-JP" altLang="en-US" sz="2200" dirty="0" smtClean="0"/>
              <a:t>の抗体価が＞</a:t>
            </a:r>
            <a:r>
              <a:rPr lang="en-US" altLang="ja-JP" sz="2200" dirty="0" smtClean="0"/>
              <a:t>1:800</a:t>
            </a:r>
          </a:p>
          <a:p>
            <a:pPr>
              <a:buNone/>
            </a:pPr>
            <a:r>
              <a:rPr lang="ja-JP" altLang="en-US" sz="2200" dirty="0" smtClean="0"/>
              <a:t>② 心内膜病変の所見：</a:t>
            </a:r>
          </a:p>
          <a:p>
            <a:pPr>
              <a:buNone/>
            </a:pPr>
            <a:r>
              <a:rPr lang="ja-JP" altLang="en-US" sz="2200" dirty="0" smtClean="0"/>
              <a:t>・心エコー陽性</a:t>
            </a:r>
          </a:p>
          <a:p>
            <a:pPr>
              <a:buNone/>
            </a:pPr>
            <a:r>
              <a:rPr lang="en-US" altLang="ja-JP" sz="2200" dirty="0" smtClean="0"/>
              <a:t>- </a:t>
            </a:r>
            <a:r>
              <a:rPr lang="ja-JP" altLang="en-US" sz="2200" dirty="0" smtClean="0"/>
              <a:t>弁または弁の支持組織に付着した心臓内腫瘤が逆流ジェット路で周期的に振動している。または人工弁に他に解剖学的な説明が不可能な腫瘤が付着して振動している。</a:t>
            </a:r>
          </a:p>
          <a:p>
            <a:pPr>
              <a:buNone/>
            </a:pPr>
            <a:r>
              <a:rPr lang="en-US" altLang="ja-JP" sz="2200" dirty="0" smtClean="0"/>
              <a:t>- </a:t>
            </a:r>
            <a:r>
              <a:rPr lang="ja-JP" altLang="en-US" sz="2200" dirty="0" smtClean="0"/>
              <a:t>膿瘍</a:t>
            </a:r>
          </a:p>
          <a:p>
            <a:pPr>
              <a:buNone/>
            </a:pPr>
            <a:r>
              <a:rPr lang="en-US" altLang="ja-JP" sz="2200" dirty="0" smtClean="0"/>
              <a:t>- </a:t>
            </a:r>
            <a:r>
              <a:rPr lang="ja-JP" altLang="en-US" sz="2200" dirty="0" smtClean="0"/>
              <a:t>新たな人工弁が部分的に外れている。</a:t>
            </a:r>
          </a:p>
          <a:p>
            <a:pPr>
              <a:buNone/>
            </a:pPr>
            <a:r>
              <a:rPr lang="ja-JP" altLang="en-US" sz="2200" dirty="0" smtClean="0"/>
              <a:t>・新たな弁逆流症（以前から存在した雑音の変化、増強では不十分）</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43408"/>
            <a:ext cx="8229600" cy="1143000"/>
          </a:xfrm>
        </p:spPr>
        <p:txBody>
          <a:bodyPr>
            <a:normAutofit/>
          </a:bodyPr>
          <a:lstStyle/>
          <a:p>
            <a:r>
              <a:rPr lang="en-US" altLang="ja-JP" sz="3200" dirty="0" smtClean="0"/>
              <a:t>【Modified Duke Criteria】</a:t>
            </a:r>
            <a:endParaRPr kumimoji="1" lang="ja-JP" altLang="en-US" sz="3200" dirty="0"/>
          </a:p>
        </p:txBody>
      </p:sp>
      <p:sp>
        <p:nvSpPr>
          <p:cNvPr id="3" name="コンテンツ プレースホルダ 2"/>
          <p:cNvSpPr>
            <a:spLocks noGrp="1"/>
          </p:cNvSpPr>
          <p:nvPr>
            <p:ph idx="1"/>
          </p:nvPr>
        </p:nvSpPr>
        <p:spPr>
          <a:xfrm>
            <a:off x="0" y="665312"/>
            <a:ext cx="9144000" cy="5328592"/>
          </a:xfrm>
        </p:spPr>
        <p:txBody>
          <a:bodyPr>
            <a:noAutofit/>
          </a:bodyPr>
          <a:lstStyle/>
          <a:p>
            <a:pPr>
              <a:buNone/>
            </a:pPr>
            <a:endParaRPr lang="ja-JP" altLang="en-US" sz="2200" dirty="0" smtClean="0"/>
          </a:p>
          <a:p>
            <a:pPr>
              <a:buNone/>
            </a:pPr>
            <a:r>
              <a:rPr lang="en-US" altLang="ja-JP" sz="2200" dirty="0" smtClean="0"/>
              <a:t>Minor criteria</a:t>
            </a:r>
          </a:p>
          <a:p>
            <a:pPr>
              <a:buNone/>
            </a:pPr>
            <a:r>
              <a:rPr lang="ja-JP" altLang="en-US" sz="2200" dirty="0" smtClean="0"/>
              <a:t>・基礎疾患としての弁膜疾患や先天性心疾患、薬物中毒（静脈注射）</a:t>
            </a:r>
          </a:p>
          <a:p>
            <a:pPr>
              <a:buNone/>
            </a:pPr>
            <a:r>
              <a:rPr lang="ja-JP" altLang="en-US" sz="2200" dirty="0" smtClean="0"/>
              <a:t>・発熱（＞</a:t>
            </a:r>
            <a:r>
              <a:rPr lang="en-US" altLang="ja-JP" sz="2200" dirty="0" smtClean="0"/>
              <a:t>38</a:t>
            </a:r>
            <a:r>
              <a:rPr lang="ja-JP" altLang="en-US" sz="2200" dirty="0" smtClean="0"/>
              <a:t>℃）</a:t>
            </a:r>
          </a:p>
          <a:p>
            <a:pPr>
              <a:buNone/>
            </a:pPr>
            <a:r>
              <a:rPr lang="ja-JP" altLang="en-US" sz="2200" dirty="0" smtClean="0"/>
              <a:t>・血管病変：動脈塞栓、敗血症性肺塞栓、感染性動脈瘤、頭蓋内出血、眼瞼結膜出血、</a:t>
            </a:r>
            <a:r>
              <a:rPr lang="en-US" altLang="ja-JP" sz="2200" dirty="0" err="1" smtClean="0"/>
              <a:t>Janeway's</a:t>
            </a:r>
            <a:r>
              <a:rPr lang="en-US" altLang="ja-JP" sz="2200" dirty="0" smtClean="0"/>
              <a:t> lesion</a:t>
            </a:r>
          </a:p>
          <a:p>
            <a:pPr>
              <a:buNone/>
            </a:pPr>
            <a:r>
              <a:rPr lang="ja-JP" altLang="en-US" sz="2200" dirty="0" smtClean="0"/>
              <a:t>・免疫異常：糸球体腎炎、</a:t>
            </a:r>
            <a:r>
              <a:rPr lang="en-US" altLang="ja-JP" sz="2200" dirty="0" smtClean="0"/>
              <a:t>Osler's nodes, Roth spots, </a:t>
            </a:r>
            <a:r>
              <a:rPr lang="ja-JP" altLang="en-US" sz="2200" dirty="0" smtClean="0"/>
              <a:t>リウマチ因子陽性</a:t>
            </a:r>
          </a:p>
          <a:p>
            <a:pPr>
              <a:buNone/>
            </a:pPr>
            <a:r>
              <a:rPr lang="ja-JP" altLang="en-US" sz="2200" dirty="0" smtClean="0"/>
              <a:t>・微生物：血液培養陽性であるが大項目の基準は満たさない。または</a:t>
            </a:r>
            <a:r>
              <a:rPr lang="en-US" altLang="ja-JP" sz="2200" dirty="0" smtClean="0"/>
              <a:t>IE </a:t>
            </a:r>
            <a:r>
              <a:rPr lang="ja-JP" altLang="en-US" sz="2200" dirty="0" smtClean="0"/>
              <a:t>の原因になる微生物の活動性</a:t>
            </a:r>
          </a:p>
          <a:p>
            <a:pPr>
              <a:buNone/>
            </a:pPr>
            <a:r>
              <a:rPr lang="ja-JP" altLang="en-US" sz="2200" dirty="0" smtClean="0"/>
              <a:t>感染を示す血清学的所見を認める。</a:t>
            </a:r>
          </a:p>
          <a:p>
            <a:pPr>
              <a:buNone/>
            </a:pPr>
            <a:r>
              <a:rPr lang="en-US" altLang="ja-JP" sz="2200" dirty="0" smtClean="0"/>
              <a:t>【</a:t>
            </a:r>
            <a:r>
              <a:rPr lang="ja-JP" altLang="en-US" sz="2200" dirty="0" smtClean="0"/>
              <a:t>診断</a:t>
            </a:r>
            <a:r>
              <a:rPr lang="en-US" altLang="ja-JP" sz="2200" dirty="0" smtClean="0"/>
              <a:t>】</a:t>
            </a:r>
          </a:p>
          <a:p>
            <a:pPr>
              <a:buNone/>
            </a:pPr>
            <a:r>
              <a:rPr lang="ja-JP" altLang="en-US" sz="2200" dirty="0" smtClean="0"/>
              <a:t>確実：臨床的基準・・・大項目</a:t>
            </a:r>
            <a:r>
              <a:rPr lang="en-US" altLang="ja-JP" sz="2200" dirty="0" smtClean="0"/>
              <a:t>2 </a:t>
            </a:r>
            <a:r>
              <a:rPr lang="ja-JP" altLang="en-US" sz="2200" dirty="0" smtClean="0"/>
              <a:t>つ、又は大項目１つ＋小項目３つ、又は小項目５つ</a:t>
            </a:r>
          </a:p>
          <a:p>
            <a:pPr>
              <a:buNone/>
            </a:pPr>
            <a:r>
              <a:rPr lang="ja-JP" altLang="en-US" sz="2200" dirty="0" smtClean="0"/>
              <a:t>可能性大：大項目１つ＋小項目１つ、又は小項目３つ</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err="1" smtClean="0">
                <a:latin typeface="Arial Unicode MS" pitchFamily="50" charset="-128"/>
                <a:ea typeface="Arial Unicode MS" pitchFamily="50" charset="-128"/>
                <a:cs typeface="Arial Unicode MS" pitchFamily="50" charset="-128"/>
              </a:rPr>
              <a:t>S.aureus-bacteremia</a:t>
            </a:r>
            <a:r>
              <a:rPr lang="ja-JP" altLang="en-US" dirty="0" smtClean="0">
                <a:latin typeface="Arial Unicode MS" pitchFamily="50" charset="-128"/>
                <a:ea typeface="Arial Unicode MS" pitchFamily="50" charset="-128"/>
                <a:cs typeface="Arial Unicode MS" pitchFamily="50" charset="-128"/>
              </a:rPr>
              <a:t>　</a:t>
            </a:r>
            <a:r>
              <a:rPr lang="en-US" altLang="ja-JP" dirty="0" smtClean="0">
                <a:latin typeface="Arial Unicode MS" pitchFamily="50" charset="-128"/>
                <a:ea typeface="Arial Unicode MS" pitchFamily="50" charset="-128"/>
                <a:cs typeface="Arial Unicode MS" pitchFamily="50" charset="-128"/>
              </a:rPr>
              <a:t>treatment</a:t>
            </a:r>
            <a:endParaRPr kumimoji="1" lang="ja-JP" altLang="en-US" dirty="0">
              <a:latin typeface="Arial Unicode MS" pitchFamily="50" charset="-128"/>
              <a:ea typeface="Arial Unicode MS" pitchFamily="50" charset="-128"/>
              <a:cs typeface="Arial Unicode MS" pitchFamily="50" charset="-128"/>
            </a:endParaRPr>
          </a:p>
        </p:txBody>
      </p:sp>
      <p:sp>
        <p:nvSpPr>
          <p:cNvPr id="3" name="コンテンツ プレースホルダ 2"/>
          <p:cNvSpPr>
            <a:spLocks noGrp="1"/>
          </p:cNvSpPr>
          <p:nvPr>
            <p:ph idx="1"/>
          </p:nvPr>
        </p:nvSpPr>
        <p:spPr/>
        <p:txBody>
          <a:bodyPr>
            <a:normAutofit/>
          </a:bodyPr>
          <a:lstStyle/>
          <a:p>
            <a:r>
              <a:rPr lang="ja-JP" altLang="en-US" dirty="0" smtClean="0"/>
              <a:t>転移巣検索、感染巣の除去、</a:t>
            </a:r>
            <a:r>
              <a:rPr kumimoji="1" lang="en-US" altLang="ja-JP" dirty="0" smtClean="0"/>
              <a:t>IE</a:t>
            </a:r>
            <a:r>
              <a:rPr kumimoji="1" lang="ja-JP" altLang="en-US" dirty="0" smtClean="0"/>
              <a:t>の検索</a:t>
            </a:r>
            <a:endParaRPr kumimoji="1" lang="en-US" altLang="ja-JP" dirty="0" smtClean="0"/>
          </a:p>
          <a:p>
            <a:r>
              <a:rPr lang="en-US" altLang="ja-JP" dirty="0" smtClean="0"/>
              <a:t>MSSA</a:t>
            </a:r>
            <a:r>
              <a:rPr lang="ja-JP" altLang="en-US" dirty="0" smtClean="0"/>
              <a:t>ならば</a:t>
            </a:r>
            <a:r>
              <a:rPr lang="en-US" altLang="ja-JP" dirty="0" err="1" smtClean="0">
                <a:latin typeface="Arial Unicode MS" pitchFamily="50" charset="-128"/>
                <a:ea typeface="Arial Unicode MS" pitchFamily="50" charset="-128"/>
                <a:cs typeface="Arial Unicode MS" pitchFamily="50" charset="-128"/>
              </a:rPr>
              <a:t>oxacillin</a:t>
            </a:r>
            <a:r>
              <a:rPr lang="en-US" altLang="ja-JP" dirty="0" smtClean="0">
                <a:latin typeface="Arial Unicode MS" pitchFamily="50" charset="-128"/>
                <a:ea typeface="Arial Unicode MS" pitchFamily="50" charset="-128"/>
                <a:cs typeface="Arial Unicode MS" pitchFamily="50" charset="-128"/>
              </a:rPr>
              <a:t> or </a:t>
            </a:r>
            <a:r>
              <a:rPr lang="en-US" altLang="ja-JP" dirty="0" err="1" smtClean="0">
                <a:latin typeface="Arial Unicode MS" pitchFamily="50" charset="-128"/>
                <a:ea typeface="Arial Unicode MS" pitchFamily="50" charset="-128"/>
                <a:cs typeface="Arial Unicode MS" pitchFamily="50" charset="-128"/>
              </a:rPr>
              <a:t>nafcillin</a:t>
            </a:r>
            <a:r>
              <a:rPr lang="en-US" altLang="ja-JP" dirty="0" smtClean="0">
                <a:latin typeface="Arial Unicode MS" pitchFamily="50" charset="-128"/>
                <a:ea typeface="Arial Unicode MS" pitchFamily="50" charset="-128"/>
                <a:cs typeface="Arial Unicode MS" pitchFamily="50" charset="-128"/>
              </a:rPr>
              <a:t> </a:t>
            </a:r>
            <a:r>
              <a:rPr lang="en-US" altLang="ja-JP" dirty="0" smtClean="0"/>
              <a:t>2g IV q4h</a:t>
            </a:r>
          </a:p>
          <a:p>
            <a:pPr>
              <a:buNone/>
            </a:pPr>
            <a:r>
              <a:rPr lang="ja-JP" altLang="en-US" dirty="0" smtClean="0"/>
              <a:t>でも</a:t>
            </a:r>
            <a:r>
              <a:rPr lang="en-US" altLang="ja-JP" dirty="0" smtClean="0"/>
              <a:t>2</a:t>
            </a:r>
            <a:r>
              <a:rPr lang="ja-JP" altLang="en-US" dirty="0" smtClean="0"/>
              <a:t>つとも</a:t>
            </a:r>
            <a:r>
              <a:rPr kumimoji="1" lang="ja-JP" altLang="en-US" dirty="0" smtClean="0"/>
              <a:t>国内では使用で</a:t>
            </a:r>
            <a:r>
              <a:rPr kumimoji="1" lang="ja-JP" altLang="en-US" dirty="0" err="1" smtClean="0"/>
              <a:t>きま</a:t>
            </a:r>
            <a:r>
              <a:rPr lang="ja-JP" altLang="en-US" dirty="0" smtClean="0"/>
              <a:t>へ</a:t>
            </a:r>
            <a:r>
              <a:rPr kumimoji="1" lang="ja-JP" altLang="en-US" dirty="0" smtClean="0"/>
              <a:t>ん</a:t>
            </a:r>
            <a:endParaRPr lang="en-US" altLang="ja-JP" dirty="0" smtClean="0"/>
          </a:p>
          <a:p>
            <a:r>
              <a:rPr kumimoji="1" lang="en-US" altLang="ja-JP" dirty="0" smtClean="0"/>
              <a:t>CFZ</a:t>
            </a:r>
            <a:r>
              <a:rPr lang="ja-JP" altLang="en-US" dirty="0" smtClean="0"/>
              <a:t> </a:t>
            </a:r>
            <a:r>
              <a:rPr lang="en-US" altLang="ja-JP" dirty="0" smtClean="0"/>
              <a:t>2g IV q8h</a:t>
            </a:r>
            <a:r>
              <a:rPr lang="ja-JP" altLang="en-US" dirty="0" smtClean="0"/>
              <a:t>　（</a:t>
            </a:r>
            <a:r>
              <a:rPr lang="en-US" altLang="ja-JP" dirty="0" smtClean="0"/>
              <a:t> PCN</a:t>
            </a:r>
            <a:r>
              <a:rPr lang="ja-JP" altLang="en-US" dirty="0" smtClean="0"/>
              <a:t>アレルギーがある場合）</a:t>
            </a:r>
            <a:endParaRPr lang="en-US" altLang="ja-JP" dirty="0" smtClean="0"/>
          </a:p>
          <a:p>
            <a:r>
              <a:rPr kumimoji="1" lang="ja-JP" altLang="en-US" dirty="0" smtClean="0"/>
              <a:t>標準</a:t>
            </a:r>
            <a:r>
              <a:rPr kumimoji="1" lang="en-US" altLang="ja-JP" dirty="0" smtClean="0"/>
              <a:t>28</a:t>
            </a:r>
            <a:r>
              <a:rPr kumimoji="1" lang="ja-JP" altLang="en-US" dirty="0" smtClean="0"/>
              <a:t>日間</a:t>
            </a:r>
            <a:endParaRPr kumimoji="1" lang="en-US" altLang="ja-JP" dirty="0" smtClean="0"/>
          </a:p>
          <a:p>
            <a:r>
              <a:rPr kumimoji="1" lang="ja-JP" altLang="en-US" dirty="0" smtClean="0"/>
              <a:t>ただし椎体炎</a:t>
            </a:r>
            <a:r>
              <a:rPr kumimoji="1" lang="en-US" altLang="ja-JP" dirty="0" smtClean="0"/>
              <a:t>/</a:t>
            </a:r>
            <a:r>
              <a:rPr kumimoji="1" lang="ja-JP" altLang="en-US" dirty="0" smtClean="0"/>
              <a:t>硬膜膿瘍を合併</a:t>
            </a:r>
            <a:r>
              <a:rPr lang="ja-JP" altLang="en-US" dirty="0" smtClean="0"/>
              <a:t>している場合最低</a:t>
            </a:r>
            <a:r>
              <a:rPr lang="en-US" altLang="ja-JP" dirty="0" smtClean="0"/>
              <a:t>42</a:t>
            </a:r>
            <a:r>
              <a:rPr lang="ja-JP" altLang="en-US" dirty="0" smtClean="0"/>
              <a:t>日間</a:t>
            </a:r>
            <a:endParaRPr kumimoji="1" lang="en-US" altLang="ja-JP" dirty="0" smtClean="0"/>
          </a:p>
          <a:p>
            <a:endParaRPr kumimoji="1" lang="ja-JP" altLang="en-US" dirty="0"/>
          </a:p>
        </p:txBody>
      </p:sp>
      <p:sp>
        <p:nvSpPr>
          <p:cNvPr id="4" name="テキスト ボックス 3"/>
          <p:cNvSpPr txBox="1"/>
          <p:nvPr/>
        </p:nvSpPr>
        <p:spPr>
          <a:xfrm>
            <a:off x="251520" y="6165304"/>
            <a:ext cx="8568952" cy="461665"/>
          </a:xfrm>
          <a:prstGeom prst="rect">
            <a:avLst/>
          </a:prstGeom>
          <a:noFill/>
        </p:spPr>
        <p:txBody>
          <a:bodyPr wrap="square" rtlCol="0">
            <a:spAutoFit/>
          </a:bodyPr>
          <a:lstStyle/>
          <a:p>
            <a:pPr algn="r"/>
            <a:r>
              <a:rPr lang="en-US" altLang="ja-JP" sz="2400" dirty="0" smtClean="0">
                <a:hlinkClick r:id="rId3" action="ppaction://hlinkfile"/>
              </a:rPr>
              <a:t>(Johns Hopkins Antibiotic (ABX)</a:t>
            </a:r>
            <a:r>
              <a:rPr lang="en-US" altLang="ja-JP" sz="2400" dirty="0" err="1" smtClean="0">
                <a:hlinkClick r:id="rId3" action="ppaction://hlinkfile"/>
              </a:rPr>
              <a:t>Guide</a:t>
            </a:r>
            <a:r>
              <a:rPr lang="en-US" altLang="ja-JP" sz="2400" dirty="0" err="1" smtClean="0"/>
              <a:t>;</a:t>
            </a:r>
            <a:r>
              <a:rPr lang="en-US" altLang="ja-JP" sz="2400" b="1" dirty="0" err="1" smtClean="0"/>
              <a:t>Staphylococcus</a:t>
            </a:r>
            <a:r>
              <a:rPr lang="en-US" altLang="ja-JP" sz="2400" b="1" dirty="0" smtClean="0"/>
              <a:t> </a:t>
            </a:r>
            <a:r>
              <a:rPr lang="en-US" altLang="ja-JP" sz="2400" b="1" dirty="0" err="1" smtClean="0"/>
              <a:t>aureus</a:t>
            </a:r>
            <a:r>
              <a:rPr lang="en-US" altLang="ja-JP" sz="2400" b="1" dirty="0" smtClean="0"/>
              <a:t>)</a:t>
            </a:r>
            <a:r>
              <a:rPr kumimoji="1" lang="en-US" altLang="ja-JP" dirty="0" smtClean="0"/>
              <a:t> </a:t>
            </a:r>
            <a:endParaRPr kumimoji="1" lang="ja-JP" alt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タイトル 1"/>
          <p:cNvSpPr>
            <a:spLocks noGrp="1"/>
          </p:cNvSpPr>
          <p:nvPr>
            <p:ph type="title"/>
          </p:nvPr>
        </p:nvSpPr>
        <p:spPr>
          <a:xfrm>
            <a:off x="0" y="0"/>
            <a:ext cx="9144000" cy="928688"/>
          </a:xfrm>
          <a:solidFill>
            <a:srgbClr val="FF99FF"/>
          </a:solidFill>
        </p:spPr>
        <p:txBody>
          <a:bodyPr/>
          <a:lstStyle/>
          <a:p>
            <a:r>
              <a:rPr lang="ja-JP" altLang="en-US" dirty="0" smtClean="0"/>
              <a:t>感染性心内膜炎（</a:t>
            </a:r>
            <a:r>
              <a:rPr lang="en-US" altLang="ja-JP" dirty="0" smtClean="0"/>
              <a:t>IE</a:t>
            </a:r>
            <a:r>
              <a:rPr lang="ja-JP" altLang="en-US" dirty="0" smtClean="0"/>
              <a:t>）を見逃さない！</a:t>
            </a:r>
          </a:p>
        </p:txBody>
      </p:sp>
      <p:sp>
        <p:nvSpPr>
          <p:cNvPr id="45059" name="コンテンツ プレースホルダ 2"/>
          <p:cNvSpPr>
            <a:spLocks noGrp="1"/>
          </p:cNvSpPr>
          <p:nvPr>
            <p:ph idx="1"/>
          </p:nvPr>
        </p:nvSpPr>
        <p:spPr>
          <a:xfrm>
            <a:off x="0" y="1443286"/>
            <a:ext cx="9144000" cy="4578002"/>
          </a:xfrm>
        </p:spPr>
        <p:txBody>
          <a:bodyPr>
            <a:noAutofit/>
          </a:bodyPr>
          <a:lstStyle/>
          <a:p>
            <a:r>
              <a:rPr lang="ja-JP" altLang="en-US" sz="3600" dirty="0" smtClean="0"/>
              <a:t>はじめの問診</a:t>
            </a:r>
            <a:endParaRPr lang="en-US" altLang="ja-JP" sz="3600" dirty="0" smtClean="0"/>
          </a:p>
          <a:p>
            <a:pPr>
              <a:buNone/>
            </a:pPr>
            <a:r>
              <a:rPr lang="ja-JP" altLang="en-US" sz="3600" dirty="0" smtClean="0"/>
              <a:t>　心疾患の既往、血管内ｶﾃｰﾃﾙ、</a:t>
            </a:r>
            <a:r>
              <a:rPr lang="en-US" altLang="ja-JP" sz="3600" dirty="0" smtClean="0"/>
              <a:t>IV drug user</a:t>
            </a:r>
            <a:r>
              <a:rPr lang="ja-JP" altLang="en-US" sz="3600" dirty="0" smtClean="0"/>
              <a:t>などの菌血症の原因</a:t>
            </a:r>
            <a:endParaRPr lang="en-US" altLang="ja-JP" sz="3600" dirty="0" smtClean="0"/>
          </a:p>
          <a:p>
            <a:r>
              <a:rPr lang="ja-JP" altLang="en-US" sz="3600" dirty="0" smtClean="0"/>
              <a:t>身体所見</a:t>
            </a:r>
            <a:endParaRPr lang="en-US" altLang="ja-JP" sz="3600" dirty="0" smtClean="0"/>
          </a:p>
          <a:p>
            <a:pPr>
              <a:buNone/>
            </a:pPr>
            <a:r>
              <a:rPr lang="ja-JP" altLang="en-US" sz="3600" dirty="0" smtClean="0"/>
              <a:t>　心雑音、心不全徴候</a:t>
            </a:r>
            <a:endParaRPr lang="en-US" altLang="ja-JP" sz="3600" dirty="0" smtClean="0"/>
          </a:p>
          <a:p>
            <a:r>
              <a:rPr lang="ja-JP" altLang="en-US" sz="3600" dirty="0" smtClean="0"/>
              <a:t>足の裏から結膜、皮膚、指に至るまで、大小の梗塞を探していく</a:t>
            </a:r>
            <a:endParaRPr lang="en-US" altLang="ja-JP" sz="3600" dirty="0" smtClean="0"/>
          </a:p>
        </p:txBody>
      </p:sp>
      <p:sp>
        <p:nvSpPr>
          <p:cNvPr id="45060" name="正方形/長方形 3"/>
          <p:cNvSpPr>
            <a:spLocks noChangeArrowheads="1"/>
          </p:cNvSpPr>
          <p:nvPr/>
        </p:nvSpPr>
        <p:spPr bwMode="auto">
          <a:xfrm>
            <a:off x="4780203" y="6423719"/>
            <a:ext cx="3794693" cy="461665"/>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400" dirty="0" smtClean="0">
                <a:solidFill>
                  <a:srgbClr val="000000"/>
                </a:solidFill>
              </a:rPr>
              <a:t>(</a:t>
            </a:r>
            <a:r>
              <a:rPr lang="en-US" altLang="ja-JP" sz="2400" dirty="0" err="1" smtClean="0">
                <a:solidFill>
                  <a:srgbClr val="000000"/>
                </a:solidFill>
              </a:rPr>
              <a:t>Dx</a:t>
            </a:r>
            <a:r>
              <a:rPr lang="en-US" altLang="ja-JP" sz="2400" dirty="0" smtClean="0">
                <a:solidFill>
                  <a:srgbClr val="000000"/>
                </a:solidFill>
              </a:rPr>
              <a:t> approach to IE; UTD19.2)</a:t>
            </a:r>
            <a:endParaRPr lang="ja-JP" altLang="en-US" sz="2400" dirty="0" smtClean="0">
              <a:solidFill>
                <a:srgbClr val="000000"/>
              </a:solidFill>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43408"/>
            <a:ext cx="8229600" cy="1143000"/>
          </a:xfrm>
        </p:spPr>
        <p:txBody>
          <a:bodyPr>
            <a:normAutofit/>
          </a:bodyPr>
          <a:lstStyle/>
          <a:p>
            <a:r>
              <a:rPr lang="en-US" altLang="ja-JP" sz="3600" dirty="0" smtClean="0"/>
              <a:t>IE</a:t>
            </a:r>
            <a:r>
              <a:rPr lang="ja-JP" altLang="en-US" sz="3600" dirty="0" smtClean="0"/>
              <a:t>における身体所見の頻度</a:t>
            </a:r>
            <a:endParaRPr kumimoji="1" lang="ja-JP" altLang="en-US" sz="3600" dirty="0"/>
          </a:p>
        </p:txBody>
      </p:sp>
      <p:graphicFrame>
        <p:nvGraphicFramePr>
          <p:cNvPr id="4" name="コンテンツ プレースホルダ 3"/>
          <p:cNvGraphicFramePr>
            <a:graphicFrameLocks noGrp="1"/>
          </p:cNvGraphicFramePr>
          <p:nvPr>
            <p:ph idx="1"/>
          </p:nvPr>
        </p:nvGraphicFramePr>
        <p:xfrm>
          <a:off x="0" y="548680"/>
          <a:ext cx="9108504" cy="5661774"/>
        </p:xfrm>
        <a:graphic>
          <a:graphicData uri="http://schemas.openxmlformats.org/drawingml/2006/table">
            <a:tbl>
              <a:tblPr firstRow="1" bandRow="1">
                <a:tableStyleId>{5C22544A-7EE6-4342-B048-85BDC9FD1C3A}</a:tableStyleId>
              </a:tblPr>
              <a:tblGrid>
                <a:gridCol w="4554252"/>
                <a:gridCol w="4554252"/>
              </a:tblGrid>
              <a:tr h="360040">
                <a:tc>
                  <a:txBody>
                    <a:bodyPr/>
                    <a:lstStyle/>
                    <a:p>
                      <a:r>
                        <a:rPr kumimoji="1" lang="ja-JP" altLang="en-US" dirty="0" smtClean="0"/>
                        <a:t>身体所見</a:t>
                      </a:r>
                      <a:endParaRPr kumimoji="1" lang="ja-JP" altLang="en-US" dirty="0"/>
                    </a:p>
                  </a:txBody>
                  <a:tcPr/>
                </a:tc>
                <a:tc>
                  <a:txBody>
                    <a:bodyPr/>
                    <a:lstStyle/>
                    <a:p>
                      <a:r>
                        <a:rPr kumimoji="1" lang="ja-JP" altLang="en-US" dirty="0" smtClean="0"/>
                        <a:t>頻度（％）</a:t>
                      </a:r>
                      <a:endParaRPr kumimoji="1" lang="ja-JP" altLang="en-US" dirty="0"/>
                    </a:p>
                  </a:txBody>
                  <a:tcPr/>
                </a:tc>
              </a:tr>
              <a:tr h="497006">
                <a:tc>
                  <a:txBody>
                    <a:bodyPr/>
                    <a:lstStyle/>
                    <a:p>
                      <a:pPr algn="ctr"/>
                      <a:r>
                        <a:rPr kumimoji="1" lang="ja-JP" altLang="en-US" sz="2400" b="1" dirty="0" smtClean="0"/>
                        <a:t>発熱</a:t>
                      </a:r>
                      <a:endParaRPr kumimoji="1" lang="ja-JP" altLang="en-US" sz="2400" b="1" dirty="0"/>
                    </a:p>
                  </a:txBody>
                  <a:tcPr/>
                </a:tc>
                <a:tc>
                  <a:txBody>
                    <a:bodyPr/>
                    <a:lstStyle/>
                    <a:p>
                      <a:pPr algn="ctr"/>
                      <a:r>
                        <a:rPr kumimoji="1" lang="ja-JP" altLang="en-US" sz="2400" b="1" dirty="0" smtClean="0"/>
                        <a:t>９０</a:t>
                      </a:r>
                      <a:endParaRPr kumimoji="1" lang="ja-JP" altLang="en-US" sz="2400" b="1" dirty="0"/>
                    </a:p>
                  </a:txBody>
                  <a:tcPr/>
                </a:tc>
              </a:tr>
              <a:tr h="497006">
                <a:tc>
                  <a:txBody>
                    <a:bodyPr/>
                    <a:lstStyle/>
                    <a:p>
                      <a:pPr algn="ctr"/>
                      <a:r>
                        <a:rPr kumimoji="1" lang="ja-JP" altLang="en-US" sz="2400" b="1" dirty="0" smtClean="0"/>
                        <a:t>心雑音</a:t>
                      </a:r>
                      <a:endParaRPr kumimoji="1" lang="ja-JP" altLang="en-US" sz="2400" b="1" dirty="0"/>
                    </a:p>
                  </a:txBody>
                  <a:tcPr/>
                </a:tc>
                <a:tc>
                  <a:txBody>
                    <a:bodyPr/>
                    <a:lstStyle/>
                    <a:p>
                      <a:pPr algn="ctr"/>
                      <a:r>
                        <a:rPr kumimoji="1" lang="ja-JP" altLang="en-US" sz="2400" b="1" dirty="0" smtClean="0"/>
                        <a:t>８５</a:t>
                      </a:r>
                      <a:endParaRPr kumimoji="1" lang="ja-JP" altLang="en-US" sz="2400" b="1" dirty="0"/>
                    </a:p>
                  </a:txBody>
                  <a:tcPr/>
                </a:tc>
              </a:tr>
              <a:tr h="497006">
                <a:tc>
                  <a:txBody>
                    <a:bodyPr/>
                    <a:lstStyle/>
                    <a:p>
                      <a:pPr algn="ctr"/>
                      <a:r>
                        <a:rPr kumimoji="1" lang="ja-JP" altLang="en-US" sz="2400" b="1" dirty="0" smtClean="0"/>
                        <a:t>心雑音の変化</a:t>
                      </a:r>
                      <a:endParaRPr kumimoji="1" lang="ja-JP" altLang="en-US" sz="2400" b="1" dirty="0"/>
                    </a:p>
                  </a:txBody>
                  <a:tcPr/>
                </a:tc>
                <a:tc>
                  <a:txBody>
                    <a:bodyPr/>
                    <a:lstStyle/>
                    <a:p>
                      <a:pPr algn="ctr"/>
                      <a:r>
                        <a:rPr kumimoji="1" lang="ja-JP" altLang="en-US" sz="2400" b="1" dirty="0" smtClean="0"/>
                        <a:t>５－１０</a:t>
                      </a:r>
                      <a:endParaRPr kumimoji="1" lang="ja-JP" altLang="en-US" sz="2400" b="1" dirty="0"/>
                    </a:p>
                  </a:txBody>
                  <a:tcPr/>
                </a:tc>
              </a:tr>
              <a:tr h="497006">
                <a:tc>
                  <a:txBody>
                    <a:bodyPr/>
                    <a:lstStyle/>
                    <a:p>
                      <a:pPr algn="ctr"/>
                      <a:r>
                        <a:rPr kumimoji="1" lang="ja-JP" altLang="en-US" sz="2400" b="1" dirty="0" smtClean="0"/>
                        <a:t>新たな心雑音</a:t>
                      </a:r>
                      <a:endParaRPr kumimoji="1" lang="ja-JP" altLang="en-US" sz="2400" b="1" dirty="0"/>
                    </a:p>
                  </a:txBody>
                  <a:tcPr/>
                </a:tc>
                <a:tc>
                  <a:txBody>
                    <a:bodyPr/>
                    <a:lstStyle/>
                    <a:p>
                      <a:pPr algn="ctr"/>
                      <a:r>
                        <a:rPr kumimoji="1" lang="ja-JP" altLang="en-US" sz="2400" b="1" dirty="0" smtClean="0"/>
                        <a:t>３－５</a:t>
                      </a:r>
                      <a:endParaRPr kumimoji="1" lang="ja-JP" altLang="en-US" sz="2400" b="1" dirty="0"/>
                    </a:p>
                  </a:txBody>
                  <a:tcPr/>
                </a:tc>
              </a:tr>
              <a:tr h="497006">
                <a:tc>
                  <a:txBody>
                    <a:bodyPr/>
                    <a:lstStyle/>
                    <a:p>
                      <a:pPr algn="ctr"/>
                      <a:r>
                        <a:rPr kumimoji="1" lang="ja-JP" altLang="en-US" sz="2400" b="1" dirty="0" smtClean="0"/>
                        <a:t>動脈塞栓</a:t>
                      </a:r>
                      <a:endParaRPr kumimoji="1" lang="ja-JP" altLang="en-US" sz="2400" b="1" dirty="0"/>
                    </a:p>
                  </a:txBody>
                  <a:tcPr/>
                </a:tc>
                <a:tc>
                  <a:txBody>
                    <a:bodyPr/>
                    <a:lstStyle/>
                    <a:p>
                      <a:pPr algn="ctr"/>
                      <a:r>
                        <a:rPr kumimoji="1" lang="ja-JP" altLang="en-US" sz="2400" b="1" dirty="0" smtClean="0"/>
                        <a:t>＞５０</a:t>
                      </a:r>
                      <a:endParaRPr kumimoji="1" lang="en-US" altLang="ja-JP" sz="2400" b="1" dirty="0" smtClean="0"/>
                    </a:p>
                  </a:txBody>
                  <a:tcPr/>
                </a:tc>
              </a:tr>
              <a:tr h="502547">
                <a:tc>
                  <a:txBody>
                    <a:bodyPr/>
                    <a:lstStyle/>
                    <a:p>
                      <a:pPr algn="ctr"/>
                      <a:r>
                        <a:rPr kumimoji="1" lang="ja-JP" altLang="en-US" sz="2400" b="1" dirty="0" smtClean="0"/>
                        <a:t>点状出血（眼瞼結膜、頬・口蓋粘膜、四肢）</a:t>
                      </a:r>
                      <a:endParaRPr kumimoji="1" lang="ja-JP" altLang="en-US" sz="2400" b="1" dirty="0"/>
                    </a:p>
                  </a:txBody>
                  <a:tcPr/>
                </a:tc>
                <a:tc>
                  <a:txBody>
                    <a:bodyPr/>
                    <a:lstStyle/>
                    <a:p>
                      <a:pPr algn="ctr"/>
                      <a:r>
                        <a:rPr kumimoji="1" lang="ja-JP" altLang="en-US" sz="2400" b="1" dirty="0" smtClean="0"/>
                        <a:t>２０－４０</a:t>
                      </a:r>
                      <a:endParaRPr kumimoji="1" lang="ja-JP" altLang="en-US" sz="2400" b="1" dirty="0"/>
                    </a:p>
                  </a:txBody>
                  <a:tcPr/>
                </a:tc>
              </a:tr>
              <a:tr h="497006">
                <a:tc>
                  <a:txBody>
                    <a:bodyPr/>
                    <a:lstStyle/>
                    <a:p>
                      <a:pPr algn="ctr"/>
                      <a:r>
                        <a:rPr kumimoji="1" lang="en-US" altLang="ja-JP" sz="2400" b="1" dirty="0" smtClean="0"/>
                        <a:t>Osler</a:t>
                      </a:r>
                      <a:r>
                        <a:rPr kumimoji="1" lang="ja-JP" altLang="en-US" sz="2400" b="1" dirty="0" smtClean="0"/>
                        <a:t>結節</a:t>
                      </a:r>
                      <a:endParaRPr kumimoji="1" lang="ja-JP" altLang="en-US" sz="2400" b="1" dirty="0"/>
                    </a:p>
                  </a:txBody>
                  <a:tcPr/>
                </a:tc>
                <a:tc>
                  <a:txBody>
                    <a:bodyPr/>
                    <a:lstStyle/>
                    <a:p>
                      <a:pPr algn="ctr"/>
                      <a:r>
                        <a:rPr kumimoji="1" lang="ja-JP" altLang="en-US" sz="2400" b="1" dirty="0" smtClean="0"/>
                        <a:t>１０－２３</a:t>
                      </a:r>
                      <a:endParaRPr kumimoji="1" lang="ja-JP" altLang="en-US" sz="2400" b="1" dirty="0"/>
                    </a:p>
                  </a:txBody>
                  <a:tcPr/>
                </a:tc>
              </a:tr>
              <a:tr h="497006">
                <a:tc>
                  <a:txBody>
                    <a:bodyPr/>
                    <a:lstStyle/>
                    <a:p>
                      <a:pPr algn="ctr"/>
                      <a:r>
                        <a:rPr kumimoji="1" lang="ja-JP" altLang="en-US" sz="2400" b="1" dirty="0" smtClean="0"/>
                        <a:t>線状出血（</a:t>
                      </a:r>
                      <a:r>
                        <a:rPr kumimoji="1" lang="en-US" altLang="ja-JP" sz="2400" b="1" dirty="0" smtClean="0"/>
                        <a:t>Splinter hemorrhage</a:t>
                      </a:r>
                      <a:r>
                        <a:rPr kumimoji="1" lang="ja-JP" altLang="en-US" sz="2400" b="1" dirty="0" smtClean="0"/>
                        <a:t>）</a:t>
                      </a:r>
                      <a:endParaRPr kumimoji="1" lang="ja-JP" altLang="en-US" sz="2400" b="1" dirty="0"/>
                    </a:p>
                  </a:txBody>
                  <a:tcPr/>
                </a:tc>
                <a:tc>
                  <a:txBody>
                    <a:bodyPr/>
                    <a:lstStyle/>
                    <a:p>
                      <a:pPr algn="ctr"/>
                      <a:r>
                        <a:rPr kumimoji="1" lang="ja-JP" altLang="en-US" sz="2400" b="1" dirty="0" smtClean="0"/>
                        <a:t>１５</a:t>
                      </a:r>
                      <a:endParaRPr kumimoji="1" lang="ja-JP" altLang="en-US" sz="2400" b="1" dirty="0"/>
                    </a:p>
                  </a:txBody>
                  <a:tcPr/>
                </a:tc>
              </a:tr>
              <a:tr h="497006">
                <a:tc>
                  <a:txBody>
                    <a:bodyPr/>
                    <a:lstStyle/>
                    <a:p>
                      <a:pPr algn="ctr"/>
                      <a:r>
                        <a:rPr kumimoji="1" lang="en-US" altLang="ja-JP" sz="2400" b="1" dirty="0" err="1" smtClean="0"/>
                        <a:t>Janeway</a:t>
                      </a:r>
                      <a:r>
                        <a:rPr kumimoji="1" lang="ja-JP" altLang="en-US" sz="2400" b="1" dirty="0" smtClean="0"/>
                        <a:t>斑</a:t>
                      </a:r>
                      <a:endParaRPr kumimoji="1" lang="ja-JP" altLang="en-US" sz="2400" b="1" dirty="0"/>
                    </a:p>
                  </a:txBody>
                  <a:tcPr/>
                </a:tc>
                <a:tc>
                  <a:txBody>
                    <a:bodyPr/>
                    <a:lstStyle/>
                    <a:p>
                      <a:pPr algn="ctr"/>
                      <a:r>
                        <a:rPr kumimoji="1" lang="ja-JP" altLang="en-US" sz="2400" b="1" dirty="0" smtClean="0"/>
                        <a:t>＜１０</a:t>
                      </a:r>
                      <a:endParaRPr kumimoji="1" lang="ja-JP" altLang="en-US" sz="2400" b="1" dirty="0"/>
                    </a:p>
                  </a:txBody>
                  <a:tcPr/>
                </a:tc>
              </a:tr>
              <a:tr h="497006">
                <a:tc>
                  <a:txBody>
                    <a:bodyPr/>
                    <a:lstStyle/>
                    <a:p>
                      <a:pPr algn="ctr"/>
                      <a:r>
                        <a:rPr kumimoji="1" lang="ja-JP" altLang="en-US" sz="2400" b="1" dirty="0" smtClean="0"/>
                        <a:t>眼底所見（</a:t>
                      </a:r>
                      <a:r>
                        <a:rPr kumimoji="1" lang="en-US" altLang="ja-JP" sz="2400" b="1" dirty="0" smtClean="0"/>
                        <a:t>Roth</a:t>
                      </a:r>
                      <a:r>
                        <a:rPr kumimoji="1" lang="ja-JP" altLang="en-US" sz="2400" b="1" dirty="0" smtClean="0"/>
                        <a:t>斑）</a:t>
                      </a:r>
                      <a:endParaRPr kumimoji="1" lang="ja-JP" altLang="en-US" sz="2400" b="1" dirty="0"/>
                    </a:p>
                  </a:txBody>
                  <a:tcPr/>
                </a:tc>
                <a:tc>
                  <a:txBody>
                    <a:bodyPr/>
                    <a:lstStyle/>
                    <a:p>
                      <a:pPr algn="ctr"/>
                      <a:r>
                        <a:rPr kumimoji="1" lang="ja-JP" altLang="en-US" sz="2400" b="1" dirty="0" smtClean="0"/>
                        <a:t>２－１０</a:t>
                      </a:r>
                      <a:endParaRPr kumimoji="1" lang="ja-JP" altLang="en-US" sz="2400" b="1" dirty="0"/>
                    </a:p>
                  </a:txBody>
                  <a:tcPr/>
                </a:tc>
              </a:tr>
            </a:tbl>
          </a:graphicData>
        </a:graphic>
      </p:graphicFrame>
      <p:sp>
        <p:nvSpPr>
          <p:cNvPr id="5" name="テキスト ボックス 4"/>
          <p:cNvSpPr txBox="1"/>
          <p:nvPr/>
        </p:nvSpPr>
        <p:spPr>
          <a:xfrm>
            <a:off x="1907704" y="6165304"/>
            <a:ext cx="7020272" cy="646331"/>
          </a:xfrm>
          <a:prstGeom prst="rect">
            <a:avLst/>
          </a:prstGeom>
          <a:noFill/>
        </p:spPr>
        <p:txBody>
          <a:bodyPr wrap="square" rtlCol="0">
            <a:spAutoFit/>
          </a:bodyPr>
          <a:lstStyle/>
          <a:p>
            <a:pPr algn="r"/>
            <a:r>
              <a:rPr kumimoji="1" lang="en-US" altLang="ja-JP" dirty="0" err="1" smtClean="0"/>
              <a:t>Mandell</a:t>
            </a:r>
            <a:r>
              <a:rPr kumimoji="1" lang="en-US" altLang="ja-JP" dirty="0" smtClean="0"/>
              <a:t> </a:t>
            </a:r>
            <a:r>
              <a:rPr kumimoji="1" lang="en-US" altLang="ja-JP" dirty="0" err="1" smtClean="0"/>
              <a:t>GL,et</a:t>
            </a:r>
            <a:r>
              <a:rPr kumimoji="1" lang="en-US" altLang="ja-JP" dirty="0" smtClean="0"/>
              <a:t> </a:t>
            </a:r>
            <a:r>
              <a:rPr kumimoji="1" lang="en-US" altLang="ja-JP" dirty="0" err="1" smtClean="0"/>
              <a:t>al.;Principles</a:t>
            </a:r>
            <a:r>
              <a:rPr kumimoji="1" lang="en-US" altLang="ja-JP" dirty="0" smtClean="0"/>
              <a:t> and Practice of Infectious Diseases,7</a:t>
            </a:r>
            <a:r>
              <a:rPr kumimoji="1" lang="en-US" altLang="ja-JP" baseline="30000" dirty="0" smtClean="0"/>
              <a:t>th</a:t>
            </a:r>
            <a:r>
              <a:rPr kumimoji="1" lang="en-US" altLang="ja-JP" dirty="0" smtClean="0"/>
              <a:t> </a:t>
            </a:r>
            <a:r>
              <a:rPr kumimoji="1" lang="en-US" altLang="ja-JP" dirty="0" err="1" smtClean="0"/>
              <a:t>ed</a:t>
            </a:r>
            <a:r>
              <a:rPr lang="en-US" altLang="ja-JP" dirty="0" err="1" smtClean="0"/>
              <a:t>.Chapter</a:t>
            </a:r>
            <a:r>
              <a:rPr lang="en-US" altLang="ja-JP" dirty="0" smtClean="0"/>
              <a:t> 77,Endocarditis and Intravascular Infections</a:t>
            </a:r>
            <a:endParaRPr kumimoji="1" lang="ja-JP" altLang="en-US" dirty="0"/>
          </a:p>
        </p:txBody>
      </p:sp>
    </p:spTree>
    <p:extLst>
      <p:ext uri="{BB962C8B-B14F-4D97-AF65-F5344CB8AC3E}">
        <p14:creationId xmlns:p14="http://schemas.microsoft.com/office/powerpoint/2010/main" xmlns="" val="3598639501"/>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タイトル 1"/>
          <p:cNvSpPr>
            <a:spLocks noGrp="1"/>
          </p:cNvSpPr>
          <p:nvPr>
            <p:ph type="title"/>
          </p:nvPr>
        </p:nvSpPr>
        <p:spPr>
          <a:xfrm>
            <a:off x="251520" y="-19397"/>
            <a:ext cx="8229600" cy="1000125"/>
          </a:xfrm>
        </p:spPr>
        <p:txBody>
          <a:bodyPr/>
          <a:lstStyle/>
          <a:p>
            <a:r>
              <a:rPr lang="en-US" altLang="ja-JP" dirty="0" smtClean="0"/>
              <a:t>IE</a:t>
            </a:r>
            <a:r>
              <a:rPr lang="ja-JP" altLang="en-US" dirty="0" smtClean="0"/>
              <a:t>の手がかりとなる身体所見</a:t>
            </a:r>
          </a:p>
        </p:txBody>
      </p:sp>
      <p:sp>
        <p:nvSpPr>
          <p:cNvPr id="16" name="正方形/長方形 15"/>
          <p:cNvSpPr/>
          <p:nvPr/>
        </p:nvSpPr>
        <p:spPr>
          <a:xfrm>
            <a:off x="4695909" y="6413266"/>
            <a:ext cx="4044698" cy="430887"/>
          </a:xfrm>
          <a:prstGeom prst="rect">
            <a:avLst/>
          </a:prstGeom>
        </p:spPr>
        <p:txBody>
          <a:bodyPr wrap="none">
            <a:spAutoFit/>
          </a:bodyPr>
          <a:lstStyle/>
          <a:p>
            <a:pPr algn="ctr"/>
            <a:r>
              <a:rPr lang="ja-JP" altLang="en-US" sz="2200" dirty="0" smtClean="0"/>
              <a:t>（</a:t>
            </a:r>
            <a:r>
              <a:rPr lang="en-US" altLang="ja-JP" sz="2200" dirty="0" smtClean="0"/>
              <a:t> UTD19.2, AFP2004;64:1417-24</a:t>
            </a:r>
            <a:r>
              <a:rPr lang="ja-JP" altLang="en-US" sz="2200" dirty="0" smtClean="0"/>
              <a:t>）</a:t>
            </a:r>
            <a:endParaRPr lang="ja-JP" altLang="en-US" sz="2200" dirty="0"/>
          </a:p>
        </p:txBody>
      </p:sp>
      <p:sp>
        <p:nvSpPr>
          <p:cNvPr id="13" name="正方形/長方形 12"/>
          <p:cNvSpPr/>
          <p:nvPr/>
        </p:nvSpPr>
        <p:spPr>
          <a:xfrm>
            <a:off x="316595" y="5181195"/>
            <a:ext cx="3429144" cy="861774"/>
          </a:xfrm>
          <a:prstGeom prst="rect">
            <a:avLst/>
          </a:prstGeom>
        </p:spPr>
        <p:txBody>
          <a:bodyPr wrap="none">
            <a:spAutoFit/>
          </a:bodyPr>
          <a:lstStyle/>
          <a:p>
            <a:pPr algn="ctr"/>
            <a:r>
              <a:rPr lang="ja-JP" altLang="en-US" sz="2600" dirty="0" smtClean="0"/>
              <a:t>眼瞼結膜の点状出血</a:t>
            </a:r>
            <a:endParaRPr lang="en-US" altLang="ja-JP" sz="2600" dirty="0" smtClean="0"/>
          </a:p>
          <a:p>
            <a:pPr algn="ctr"/>
            <a:r>
              <a:rPr lang="en-US" altLang="ja-JP" sz="2400" dirty="0" smtClean="0"/>
              <a:t>- IE</a:t>
            </a:r>
            <a:r>
              <a:rPr lang="ja-JP" altLang="en-US" sz="2400" dirty="0" smtClean="0"/>
              <a:t>で最も多い皮膚所見</a:t>
            </a:r>
            <a:r>
              <a:rPr lang="en-US" altLang="ja-JP" sz="2400" dirty="0" smtClean="0"/>
              <a:t>-</a:t>
            </a:r>
          </a:p>
        </p:txBody>
      </p:sp>
      <p:pic>
        <p:nvPicPr>
          <p:cNvPr id="14" name="Picture 2" descr="Image"/>
          <p:cNvPicPr>
            <a:picLocks noChangeAspect="1" noChangeArrowheads="1"/>
          </p:cNvPicPr>
          <p:nvPr/>
        </p:nvPicPr>
        <p:blipFill>
          <a:blip r:embed="rId3" cstate="print"/>
          <a:srcRect/>
          <a:stretch>
            <a:fillRect/>
          </a:stretch>
        </p:blipFill>
        <p:spPr bwMode="auto">
          <a:xfrm>
            <a:off x="5076056" y="1148747"/>
            <a:ext cx="2808312" cy="3829036"/>
          </a:xfrm>
          <a:prstGeom prst="rect">
            <a:avLst/>
          </a:prstGeom>
          <a:noFill/>
          <a:ln w="9525">
            <a:noFill/>
            <a:miter lim="800000"/>
            <a:headEnd/>
            <a:tailEnd/>
          </a:ln>
        </p:spPr>
      </p:pic>
      <p:sp>
        <p:nvSpPr>
          <p:cNvPr id="15" name="テキスト ボックス 10"/>
          <p:cNvSpPr txBox="1">
            <a:spLocks noChangeArrowheads="1"/>
          </p:cNvSpPr>
          <p:nvPr/>
        </p:nvSpPr>
        <p:spPr bwMode="auto">
          <a:xfrm>
            <a:off x="4067944" y="5154097"/>
            <a:ext cx="5076056" cy="892552"/>
          </a:xfrm>
          <a:prstGeom prst="rect">
            <a:avLst/>
          </a:prstGeom>
          <a:solidFill>
            <a:schemeClr val="bg1"/>
          </a:solidFill>
          <a:ln w="9525">
            <a:noFill/>
            <a:miter lim="800000"/>
            <a:headEnd/>
            <a:tailEnd/>
          </a:ln>
        </p:spPr>
        <p:txBody>
          <a:bodyPr wrap="square">
            <a:spAutoFit/>
          </a:bodyPr>
          <a:lstStyle/>
          <a:p>
            <a:pPr algn="ctr"/>
            <a:r>
              <a:rPr lang="ja-JP" altLang="en-US" sz="2600" dirty="0" smtClean="0"/>
              <a:t>爪の線状出血</a:t>
            </a:r>
            <a:endParaRPr lang="en-US" altLang="ja-JP" sz="2600" dirty="0"/>
          </a:p>
          <a:p>
            <a:pPr algn="ctr"/>
            <a:r>
              <a:rPr lang="ja-JP" altLang="en-US" sz="2600" dirty="0" smtClean="0"/>
              <a:t>（</a:t>
            </a:r>
            <a:r>
              <a:rPr lang="en-US" altLang="ja-JP" sz="2600" dirty="0" err="1" smtClean="0"/>
              <a:t>Subacute</a:t>
            </a:r>
            <a:r>
              <a:rPr lang="en-US" altLang="ja-JP" sz="2600" dirty="0" smtClean="0"/>
              <a:t> IE</a:t>
            </a:r>
            <a:r>
              <a:rPr lang="ja-JP" altLang="en-US" sz="2600" dirty="0" err="1" smtClean="0"/>
              <a:t>、</a:t>
            </a:r>
            <a:r>
              <a:rPr lang="en-US" altLang="ja-JP" sz="2600" dirty="0"/>
              <a:t>SLE</a:t>
            </a:r>
            <a:r>
              <a:rPr lang="ja-JP" altLang="en-US" sz="2600" dirty="0" err="1"/>
              <a:t>、</a:t>
            </a:r>
            <a:r>
              <a:rPr lang="en-US" altLang="ja-JP" sz="2600" dirty="0"/>
              <a:t>RA</a:t>
            </a:r>
            <a:r>
              <a:rPr lang="ja-JP" altLang="en-US" sz="2600" dirty="0" err="1" smtClean="0"/>
              <a:t>、</a:t>
            </a:r>
            <a:r>
              <a:rPr lang="en-US" altLang="ja-JP" sz="2600" dirty="0" smtClean="0"/>
              <a:t>APS</a:t>
            </a:r>
            <a:r>
              <a:rPr lang="ja-JP" altLang="en-US" sz="2600" dirty="0" smtClean="0"/>
              <a:t>等）</a:t>
            </a:r>
            <a:endParaRPr lang="en-US" altLang="ja-JP" sz="2600" dirty="0"/>
          </a:p>
        </p:txBody>
      </p:sp>
      <p:pic>
        <p:nvPicPr>
          <p:cNvPr id="8" name="Picture 3" descr="C:\Users\hiroshioiwa\Desktop\hiro-CSS\写真\RIMG0009.JPG"/>
          <p:cNvPicPr>
            <a:picLocks noChangeAspect="1" noChangeArrowheads="1"/>
          </p:cNvPicPr>
          <p:nvPr/>
        </p:nvPicPr>
        <p:blipFill>
          <a:blip r:embed="rId4" cstate="print"/>
          <a:srcRect/>
          <a:stretch>
            <a:fillRect/>
          </a:stretch>
        </p:blipFill>
        <p:spPr bwMode="auto">
          <a:xfrm>
            <a:off x="755576" y="1124744"/>
            <a:ext cx="2880320" cy="384042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タイトル 1"/>
          <p:cNvSpPr>
            <a:spLocks noGrp="1"/>
          </p:cNvSpPr>
          <p:nvPr>
            <p:ph type="title"/>
          </p:nvPr>
        </p:nvSpPr>
        <p:spPr>
          <a:xfrm>
            <a:off x="446856" y="-142875"/>
            <a:ext cx="8229600" cy="1000125"/>
          </a:xfrm>
        </p:spPr>
        <p:txBody>
          <a:bodyPr/>
          <a:lstStyle/>
          <a:p>
            <a:r>
              <a:rPr lang="en-US" altLang="ja-JP" dirty="0" smtClean="0"/>
              <a:t>IE</a:t>
            </a:r>
            <a:r>
              <a:rPr lang="ja-JP" altLang="en-US" dirty="0" smtClean="0"/>
              <a:t>により特異的な身体所見</a:t>
            </a:r>
          </a:p>
        </p:txBody>
      </p:sp>
      <p:sp>
        <p:nvSpPr>
          <p:cNvPr id="46085" name="コンテンツ プレースホルダ 2"/>
          <p:cNvSpPr>
            <a:spLocks noGrp="1"/>
          </p:cNvSpPr>
          <p:nvPr>
            <p:ph idx="1"/>
          </p:nvPr>
        </p:nvSpPr>
        <p:spPr>
          <a:xfrm>
            <a:off x="3851920" y="3861048"/>
            <a:ext cx="5328592" cy="1872208"/>
          </a:xfrm>
          <a:solidFill>
            <a:schemeClr val="bg1"/>
          </a:solidFill>
        </p:spPr>
        <p:txBody>
          <a:bodyPr/>
          <a:lstStyle/>
          <a:p>
            <a:pPr marL="0" lvl="0" indent="0" eaLnBrk="1" fontAlgn="auto" hangingPunct="1">
              <a:spcBef>
                <a:spcPts val="0"/>
              </a:spcBef>
              <a:spcAft>
                <a:spcPts val="0"/>
              </a:spcAft>
              <a:buNone/>
              <a:defRPr/>
            </a:pPr>
            <a:r>
              <a:rPr lang="en-US" altLang="ja-JP" sz="2800" b="1" u="sng" dirty="0" err="1" smtClean="0"/>
              <a:t>Janeway</a:t>
            </a:r>
            <a:r>
              <a:rPr lang="en-US" altLang="ja-JP" sz="2800" b="1" u="sng" dirty="0" smtClean="0"/>
              <a:t> lesions</a:t>
            </a:r>
            <a:r>
              <a:rPr lang="ja-JP" altLang="en-US" sz="2800" b="1" u="sng" dirty="0" smtClean="0"/>
              <a:t>（ｼﾞｪｰﾝｳｪｰ）</a:t>
            </a:r>
            <a:endParaRPr lang="en-US" altLang="ja-JP" sz="2800" b="1" u="sng" dirty="0" smtClean="0"/>
          </a:p>
          <a:p>
            <a:pPr marL="0" lvl="0" indent="0" eaLnBrk="1" fontAlgn="auto" hangingPunct="1">
              <a:spcBef>
                <a:spcPts val="0"/>
              </a:spcBef>
              <a:spcAft>
                <a:spcPts val="0"/>
              </a:spcAft>
              <a:buNone/>
              <a:defRPr/>
            </a:pPr>
            <a:r>
              <a:rPr lang="ja-JP" altLang="en-US" sz="2600" kern="1200" dirty="0" smtClean="0">
                <a:solidFill>
                  <a:srgbClr val="000000"/>
                </a:solidFill>
                <a:latin typeface="ＭＳ Ｐゴシック"/>
              </a:rPr>
              <a:t>手掌や足底にみられる斑状、圧迫で退色する無痛性の紅斑</a:t>
            </a:r>
            <a:endParaRPr lang="en-US" altLang="ja-JP" sz="2600" kern="1200" dirty="0" smtClean="0">
              <a:solidFill>
                <a:srgbClr val="000000"/>
              </a:solidFill>
              <a:latin typeface="ＭＳ Ｐゴシック"/>
            </a:endParaRPr>
          </a:p>
          <a:p>
            <a:pPr marL="0" lvl="0" indent="0" eaLnBrk="1" fontAlgn="auto" hangingPunct="1">
              <a:spcBef>
                <a:spcPts val="0"/>
              </a:spcBef>
              <a:spcAft>
                <a:spcPts val="0"/>
              </a:spcAft>
              <a:buNone/>
              <a:defRPr/>
            </a:pPr>
            <a:r>
              <a:rPr lang="ja-JP" altLang="en-US" sz="2600" kern="1200" dirty="0" smtClean="0">
                <a:solidFill>
                  <a:srgbClr val="000000"/>
                </a:solidFill>
                <a:latin typeface="ＭＳ Ｐゴシック"/>
              </a:rPr>
              <a:t>感度は</a:t>
            </a:r>
            <a:r>
              <a:rPr lang="en-US" altLang="ja-JP" sz="2600" kern="1200" dirty="0" smtClean="0">
                <a:solidFill>
                  <a:srgbClr val="000000"/>
                </a:solidFill>
                <a:latin typeface="ＭＳ Ｐゴシック"/>
              </a:rPr>
              <a:t>Osler</a:t>
            </a:r>
            <a:r>
              <a:rPr lang="ja-JP" altLang="en-US" sz="2600" kern="1200" dirty="0" smtClean="0">
                <a:solidFill>
                  <a:srgbClr val="000000"/>
                </a:solidFill>
                <a:latin typeface="ＭＳ Ｐゴシック"/>
              </a:rPr>
              <a:t>よりも低い</a:t>
            </a:r>
          </a:p>
          <a:p>
            <a:pPr>
              <a:buNone/>
            </a:pPr>
            <a:endParaRPr lang="ja-JP" altLang="en-US" sz="2800" dirty="0" smtClean="0"/>
          </a:p>
        </p:txBody>
      </p:sp>
      <p:sp>
        <p:nvSpPr>
          <p:cNvPr id="11" name="テキスト ボックス 10"/>
          <p:cNvSpPr txBox="1"/>
          <p:nvPr/>
        </p:nvSpPr>
        <p:spPr>
          <a:xfrm>
            <a:off x="3905523" y="1124744"/>
            <a:ext cx="5058965" cy="1723549"/>
          </a:xfrm>
          <a:prstGeom prst="rect">
            <a:avLst/>
          </a:prstGeom>
          <a:noFill/>
        </p:spPr>
        <p:txBody>
          <a:bodyPr wrap="square" rtlCol="0">
            <a:spAutoFit/>
          </a:bodyPr>
          <a:lstStyle/>
          <a:p>
            <a:r>
              <a:rPr lang="en-US" altLang="ja-JP" sz="2800" b="1" u="sng" dirty="0" smtClean="0"/>
              <a:t>Osler’s nodes</a:t>
            </a:r>
            <a:r>
              <a:rPr lang="ja-JP" altLang="ja-JP" sz="2800" b="1" u="sng" dirty="0" smtClean="0"/>
              <a:t>（オスラー結節）</a:t>
            </a:r>
          </a:p>
          <a:p>
            <a:r>
              <a:rPr lang="ja-JP" altLang="ja-JP" sz="2600" dirty="0" smtClean="0"/>
              <a:t>指腹にみられる有痛性でスミレ色の結節</a:t>
            </a:r>
            <a:endParaRPr lang="en-US" altLang="ja-JP" sz="2600" dirty="0" smtClean="0"/>
          </a:p>
          <a:p>
            <a:r>
              <a:rPr lang="ja-JP" altLang="ja-JP" sz="2600" dirty="0" smtClean="0"/>
              <a:t>感度は</a:t>
            </a:r>
            <a:r>
              <a:rPr lang="en-US" altLang="ja-JP" sz="2600" dirty="0" smtClean="0"/>
              <a:t>10-23%</a:t>
            </a:r>
            <a:r>
              <a:rPr lang="ja-JP" altLang="ja-JP" sz="2600" dirty="0" smtClean="0"/>
              <a:t>と低い </a:t>
            </a:r>
          </a:p>
        </p:txBody>
      </p:sp>
      <p:pic>
        <p:nvPicPr>
          <p:cNvPr id="3075" name="Picture 3"/>
          <p:cNvPicPr>
            <a:picLocks noChangeAspect="1" noChangeArrowheads="1"/>
          </p:cNvPicPr>
          <p:nvPr/>
        </p:nvPicPr>
        <p:blipFill>
          <a:blip r:embed="rId3" cstate="print"/>
          <a:srcRect/>
          <a:stretch>
            <a:fillRect/>
          </a:stretch>
        </p:blipFill>
        <p:spPr bwMode="auto">
          <a:xfrm>
            <a:off x="1370087" y="1837556"/>
            <a:ext cx="2409825" cy="2095500"/>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0" y="757873"/>
            <a:ext cx="1847033" cy="2599119"/>
          </a:xfrm>
          <a:prstGeom prst="rect">
            <a:avLst/>
          </a:prstGeom>
          <a:noFill/>
          <a:ln w="9525">
            <a:noFill/>
            <a:miter lim="800000"/>
            <a:headEnd/>
            <a:tailEnd/>
          </a:ln>
        </p:spPr>
      </p:pic>
      <p:sp>
        <p:nvSpPr>
          <p:cNvPr id="16" name="正方形/長方形 15"/>
          <p:cNvSpPr/>
          <p:nvPr/>
        </p:nvSpPr>
        <p:spPr>
          <a:xfrm>
            <a:off x="4067944" y="6093296"/>
            <a:ext cx="5162439" cy="769441"/>
          </a:xfrm>
          <a:prstGeom prst="rect">
            <a:avLst/>
          </a:prstGeom>
        </p:spPr>
        <p:txBody>
          <a:bodyPr wrap="none">
            <a:spAutoFit/>
          </a:bodyPr>
          <a:lstStyle/>
          <a:p>
            <a:pPr algn="ctr"/>
            <a:r>
              <a:rPr lang="ja-JP" altLang="en-US" sz="2200" dirty="0" smtClean="0"/>
              <a:t>（</a:t>
            </a:r>
            <a:r>
              <a:rPr lang="en-US" altLang="ja-JP" sz="2200" dirty="0" smtClean="0"/>
              <a:t> UTD17.3 , Am J Med2008;121:105-6, </a:t>
            </a:r>
          </a:p>
          <a:p>
            <a:pPr algn="ctr"/>
            <a:r>
              <a:rPr lang="en-US" altLang="ja-JP" sz="2200" dirty="0" smtClean="0"/>
              <a:t>  Intern Med2009;48:1487-8</a:t>
            </a:r>
            <a:r>
              <a:rPr lang="ja-JP" altLang="en-US" sz="2200" dirty="0" smtClean="0"/>
              <a:t>）</a:t>
            </a:r>
            <a:endParaRPr lang="ja-JP" altLang="en-US" sz="2200" dirty="0"/>
          </a:p>
        </p:txBody>
      </p:sp>
      <p:pic>
        <p:nvPicPr>
          <p:cNvPr id="3076" name="Picture 4"/>
          <p:cNvPicPr>
            <a:picLocks noChangeAspect="1" noChangeArrowheads="1"/>
          </p:cNvPicPr>
          <p:nvPr/>
        </p:nvPicPr>
        <p:blipFill>
          <a:blip r:embed="rId5" cstate="print"/>
          <a:srcRect/>
          <a:stretch>
            <a:fillRect/>
          </a:stretch>
        </p:blipFill>
        <p:spPr bwMode="auto">
          <a:xfrm rot="10800000">
            <a:off x="1652786" y="4983076"/>
            <a:ext cx="2127126" cy="1902308"/>
          </a:xfrm>
          <a:prstGeom prst="rect">
            <a:avLst/>
          </a:prstGeom>
          <a:noFill/>
          <a:ln w="9525">
            <a:noFill/>
            <a:miter lim="800000"/>
            <a:headEnd/>
            <a:tailEnd/>
          </a:ln>
        </p:spPr>
      </p:pic>
      <p:pic>
        <p:nvPicPr>
          <p:cNvPr id="27651" name="Picture 3"/>
          <p:cNvPicPr>
            <a:picLocks noChangeAspect="1" noChangeArrowheads="1"/>
          </p:cNvPicPr>
          <p:nvPr/>
        </p:nvPicPr>
        <p:blipFill>
          <a:blip r:embed="rId6" cstate="print"/>
          <a:srcRect/>
          <a:stretch>
            <a:fillRect/>
          </a:stretch>
        </p:blipFill>
        <p:spPr bwMode="auto">
          <a:xfrm>
            <a:off x="0" y="3987181"/>
            <a:ext cx="1979712" cy="2466155"/>
          </a:xfrm>
          <a:prstGeom prst="rect">
            <a:avLst/>
          </a:prstGeom>
          <a:noFill/>
          <a:ln w="9525">
            <a:noFill/>
            <a:miter lim="800000"/>
            <a:headEnd/>
            <a:tailEnd/>
          </a:ln>
        </p:spPr>
      </p:pic>
      <p:sp>
        <p:nvSpPr>
          <p:cNvPr id="10" name="正方形/長方形 9"/>
          <p:cNvSpPr/>
          <p:nvPr/>
        </p:nvSpPr>
        <p:spPr>
          <a:xfrm>
            <a:off x="3995936" y="2936557"/>
            <a:ext cx="3018775" cy="492443"/>
          </a:xfrm>
          <a:prstGeom prst="rect">
            <a:avLst/>
          </a:prstGeom>
        </p:spPr>
        <p:txBody>
          <a:bodyPr wrap="none">
            <a:spAutoFit/>
          </a:bodyPr>
          <a:lstStyle/>
          <a:p>
            <a:pPr lvl="0"/>
            <a:r>
              <a:rPr lang="en-US" altLang="ja-JP" sz="2600" dirty="0" smtClean="0">
                <a:solidFill>
                  <a:srgbClr val="000000"/>
                </a:solidFill>
              </a:rPr>
              <a:t>→</a:t>
            </a:r>
            <a:r>
              <a:rPr lang="ja-JP" altLang="en-US" sz="2600" dirty="0" smtClean="0">
                <a:solidFill>
                  <a:srgbClr val="000000"/>
                </a:solidFill>
              </a:rPr>
              <a:t>　</a:t>
            </a:r>
            <a:r>
              <a:rPr lang="ja-JP" altLang="ja-JP" sz="2600" dirty="0" smtClean="0">
                <a:solidFill>
                  <a:srgbClr val="000000"/>
                </a:solidFill>
              </a:rPr>
              <a:t>押すと痛む結節 </a:t>
            </a:r>
            <a:endParaRPr lang="ja-JP" altLang="ja-JP" sz="2600" dirty="0">
              <a:solidFill>
                <a:srgbClr val="000000"/>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144000" cy="5509200"/>
          </a:xfrm>
          <a:prstGeom prst="rect">
            <a:avLst/>
          </a:prstGeom>
          <a:noFill/>
        </p:spPr>
        <p:txBody>
          <a:bodyPr wrap="square" rtlCol="0">
            <a:spAutoFit/>
          </a:bodyPr>
          <a:lstStyle/>
          <a:p>
            <a:pPr latinLnBrk="1">
              <a:buNone/>
            </a:pPr>
            <a:r>
              <a:rPr lang="ja-JP" altLang="en-US" sz="3200" dirty="0" smtClean="0"/>
              <a:t>既往歴</a:t>
            </a:r>
            <a:endParaRPr lang="en-US" altLang="ja-JP" sz="3200" dirty="0" smtClean="0"/>
          </a:p>
          <a:p>
            <a:pPr latinLnBrk="1">
              <a:buNone/>
            </a:pPr>
            <a:r>
              <a:rPr lang="en-US" altLang="ja-JP" sz="3200" dirty="0" smtClean="0"/>
              <a:t>H14</a:t>
            </a:r>
            <a:r>
              <a:rPr lang="ja-JP" altLang="en-US" sz="3200" dirty="0" smtClean="0"/>
              <a:t>年（</a:t>
            </a:r>
            <a:r>
              <a:rPr lang="en-US" altLang="ja-JP" sz="3200" dirty="0" smtClean="0"/>
              <a:t>9</a:t>
            </a:r>
            <a:r>
              <a:rPr lang="ja-JP" altLang="en-US" sz="3200" dirty="0" smtClean="0"/>
              <a:t>年前）　関節リウマチ、</a:t>
            </a:r>
            <a:r>
              <a:rPr lang="en-US" altLang="ja-JP" sz="3200" dirty="0" smtClean="0"/>
              <a:t>CREST</a:t>
            </a:r>
            <a:r>
              <a:rPr lang="ja-JP" altLang="en-US" sz="3200" dirty="0" smtClean="0"/>
              <a:t>症候群</a:t>
            </a:r>
            <a:endParaRPr lang="en-US" altLang="ja-JP" sz="3200" dirty="0" smtClean="0"/>
          </a:p>
          <a:p>
            <a:pPr latinLnBrk="1">
              <a:buNone/>
            </a:pPr>
            <a:r>
              <a:rPr lang="ja-JP" altLang="en-US" sz="3200" dirty="0" smtClean="0"/>
              <a:t>（時期不明）～高血圧</a:t>
            </a:r>
            <a:endParaRPr lang="en-US" altLang="ja-JP" sz="3200" dirty="0" smtClean="0"/>
          </a:p>
          <a:p>
            <a:pPr>
              <a:buNone/>
            </a:pPr>
            <a:r>
              <a:rPr lang="ja-JP" altLang="en-US" sz="3200" dirty="0" smtClean="0"/>
              <a:t>来院</a:t>
            </a:r>
            <a:r>
              <a:rPr lang="en-US" altLang="ja-JP" sz="3200" dirty="0" smtClean="0"/>
              <a:t>19</a:t>
            </a:r>
            <a:r>
              <a:rPr lang="ja-JP" altLang="en-US" sz="3200" dirty="0" smtClean="0"/>
              <a:t>ヶ月前、左膝人工関節置換術を施行</a:t>
            </a:r>
            <a:endParaRPr lang="en-US" altLang="ja-JP" sz="3200" dirty="0" smtClean="0"/>
          </a:p>
          <a:p>
            <a:pPr>
              <a:buNone/>
            </a:pPr>
            <a:endParaRPr lang="ja-JP" altLang="en-US" sz="3200" dirty="0" smtClean="0"/>
          </a:p>
          <a:p>
            <a:pPr latinLnBrk="1">
              <a:buNone/>
            </a:pPr>
            <a:r>
              <a:rPr lang="ja-JP" altLang="en-US" sz="3200" dirty="0" smtClean="0"/>
              <a:t>内服</a:t>
            </a:r>
            <a:endParaRPr lang="en-US" altLang="ja-JP" sz="3200" dirty="0" smtClean="0"/>
          </a:p>
          <a:p>
            <a:pPr latinLnBrk="1">
              <a:buNone/>
            </a:pPr>
            <a:r>
              <a:rPr lang="ja-JP" altLang="en-US" sz="3200" dirty="0" smtClean="0"/>
              <a:t>プレドニン</a:t>
            </a:r>
            <a:r>
              <a:rPr lang="en-US" altLang="ja-JP" sz="3200" dirty="0" smtClean="0"/>
              <a:t>2mg</a:t>
            </a:r>
            <a:r>
              <a:rPr lang="ja-JP" altLang="en-US" sz="3200" dirty="0" err="1" smtClean="0"/>
              <a:t>、</a:t>
            </a:r>
            <a:r>
              <a:rPr lang="ja-JP" altLang="en-US" sz="3200" dirty="0" smtClean="0"/>
              <a:t>アザルフィジン</a:t>
            </a:r>
            <a:r>
              <a:rPr lang="en-US" altLang="ja-JP" sz="3200" dirty="0" smtClean="0"/>
              <a:t>500mg</a:t>
            </a:r>
            <a:r>
              <a:rPr lang="ja-JP" altLang="en-US" sz="3200" dirty="0" err="1" smtClean="0"/>
              <a:t>、</a:t>
            </a:r>
            <a:endParaRPr lang="en-US" altLang="ja-JP" sz="3200" dirty="0" smtClean="0"/>
          </a:p>
          <a:p>
            <a:pPr latinLnBrk="1">
              <a:buNone/>
            </a:pPr>
            <a:r>
              <a:rPr lang="ja-JP" altLang="en-US" sz="3200" dirty="0" smtClean="0"/>
              <a:t>ボルタレン</a:t>
            </a:r>
            <a:r>
              <a:rPr lang="en-US" altLang="ja-JP" sz="3200" dirty="0" smtClean="0"/>
              <a:t>SR50mg</a:t>
            </a:r>
            <a:r>
              <a:rPr lang="ja-JP" altLang="en-US" sz="3200" dirty="0" err="1" smtClean="0"/>
              <a:t>、</a:t>
            </a:r>
            <a:r>
              <a:rPr lang="ja-JP" altLang="en-US" sz="3200" dirty="0" smtClean="0"/>
              <a:t>パリエット</a:t>
            </a:r>
            <a:r>
              <a:rPr lang="en-US" altLang="ja-JP" sz="3200" dirty="0" smtClean="0"/>
              <a:t>10mg</a:t>
            </a:r>
            <a:r>
              <a:rPr lang="ja-JP" altLang="en-US" sz="3200" dirty="0" err="1" smtClean="0"/>
              <a:t>、</a:t>
            </a:r>
            <a:endParaRPr lang="en-US" altLang="ja-JP" sz="3200" dirty="0" smtClean="0"/>
          </a:p>
          <a:p>
            <a:pPr latinLnBrk="1">
              <a:buNone/>
            </a:pPr>
            <a:r>
              <a:rPr lang="ja-JP" altLang="en-US" sz="3200" dirty="0" smtClean="0"/>
              <a:t>ニューロタン</a:t>
            </a:r>
            <a:r>
              <a:rPr lang="en-US" altLang="ja-JP" sz="3200" dirty="0" smtClean="0"/>
              <a:t>50mg</a:t>
            </a:r>
            <a:r>
              <a:rPr lang="ja-JP" altLang="en-US" sz="3200" dirty="0" err="1" smtClean="0"/>
              <a:t>、</a:t>
            </a:r>
            <a:r>
              <a:rPr lang="ja-JP" altLang="en-US" sz="3200" dirty="0" smtClean="0"/>
              <a:t>フォサマック</a:t>
            </a:r>
            <a:r>
              <a:rPr lang="en-US" altLang="ja-JP" sz="3200" dirty="0" smtClean="0"/>
              <a:t>35mg(/w)</a:t>
            </a:r>
            <a:r>
              <a:rPr lang="ja-JP" altLang="en-US" sz="3200" dirty="0" err="1" smtClean="0"/>
              <a:t>、</a:t>
            </a:r>
            <a:endParaRPr lang="en-US" altLang="ja-JP" sz="3200" dirty="0" smtClean="0"/>
          </a:p>
          <a:p>
            <a:pPr latinLnBrk="1">
              <a:buNone/>
            </a:pPr>
            <a:r>
              <a:rPr lang="ja-JP" altLang="en-US" sz="3200" dirty="0" smtClean="0"/>
              <a:t>サラジェン</a:t>
            </a:r>
            <a:r>
              <a:rPr lang="en-US" altLang="ja-JP" sz="3200" dirty="0" smtClean="0"/>
              <a:t>5mg</a:t>
            </a:r>
            <a:r>
              <a:rPr lang="ja-JP" altLang="en-US" sz="3200" dirty="0" err="1" smtClean="0"/>
              <a:t>、</a:t>
            </a:r>
            <a:r>
              <a:rPr lang="ja-JP" altLang="en-US" sz="3200" dirty="0" smtClean="0"/>
              <a:t>フェロミア</a:t>
            </a:r>
            <a:r>
              <a:rPr lang="en-US" altLang="ja-JP" sz="3200" dirty="0" smtClean="0"/>
              <a:t>50mg</a:t>
            </a:r>
          </a:p>
          <a:p>
            <a:endParaRPr kumimoji="1" lang="ja-JP" altLang="en-US"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9512" y="142852"/>
            <a:ext cx="8858280" cy="6311913"/>
          </a:xfrm>
        </p:spPr>
        <p:txBody>
          <a:bodyPr>
            <a:noAutofit/>
          </a:bodyPr>
          <a:lstStyle/>
          <a:p>
            <a:pPr latinLnBrk="1">
              <a:buNone/>
            </a:pPr>
            <a:r>
              <a:rPr lang="ja-JP" altLang="en-US" dirty="0" smtClean="0"/>
              <a:t>アレルギーなし</a:t>
            </a:r>
            <a:endParaRPr lang="ja-JP" altLang="en-US" dirty="0"/>
          </a:p>
          <a:p>
            <a:pPr latinLnBrk="1">
              <a:buNone/>
            </a:pPr>
            <a:endParaRPr lang="en-US" altLang="ja-JP" dirty="0" smtClean="0"/>
          </a:p>
          <a:p>
            <a:pPr latinLnBrk="1">
              <a:buNone/>
            </a:pPr>
            <a:r>
              <a:rPr lang="ja-JP" altLang="en-US" dirty="0" smtClean="0"/>
              <a:t>家族歴</a:t>
            </a:r>
            <a:r>
              <a:rPr lang="ja-JP" altLang="en-US" dirty="0"/>
              <a:t>：</a:t>
            </a:r>
            <a:r>
              <a:rPr lang="ja-JP" altLang="en-US" dirty="0" smtClean="0"/>
              <a:t>母</a:t>
            </a:r>
            <a:r>
              <a:rPr lang="ja-JP" altLang="en-US" dirty="0"/>
              <a:t>：</a:t>
            </a:r>
            <a:r>
              <a:rPr lang="en-US" dirty="0"/>
              <a:t>RA</a:t>
            </a:r>
            <a:r>
              <a:rPr lang="ja-JP" altLang="en-US" dirty="0" err="1"/>
              <a:t>、</a:t>
            </a:r>
            <a:r>
              <a:rPr lang="ja-JP" altLang="en-US" dirty="0"/>
              <a:t>その他類症</a:t>
            </a:r>
            <a:r>
              <a:rPr lang="ja-JP" altLang="en-US" dirty="0" smtClean="0"/>
              <a:t>なし</a:t>
            </a:r>
            <a:endParaRPr lang="en-US" altLang="ja-JP" dirty="0" smtClean="0"/>
          </a:p>
          <a:p>
            <a:pPr latinLnBrk="1">
              <a:buNone/>
            </a:pPr>
            <a:endParaRPr lang="en-US" altLang="ja-JP" dirty="0" smtClean="0"/>
          </a:p>
          <a:p>
            <a:pPr latinLnBrk="1">
              <a:buNone/>
            </a:pPr>
            <a:r>
              <a:rPr lang="ja-JP" altLang="en-US" dirty="0" smtClean="0"/>
              <a:t>嗜好</a:t>
            </a:r>
            <a:r>
              <a:rPr lang="ja-JP" altLang="en-US" dirty="0"/>
              <a:t>：</a:t>
            </a:r>
            <a:r>
              <a:rPr lang="en-US" altLang="ja-JP" dirty="0" smtClean="0"/>
              <a:t>Smoking:</a:t>
            </a:r>
            <a:r>
              <a:rPr lang="ja-JP" altLang="en-US" dirty="0" smtClean="0"/>
              <a:t>なし、</a:t>
            </a:r>
            <a:r>
              <a:rPr lang="en-US" altLang="ja-JP" dirty="0" err="1" smtClean="0"/>
              <a:t>alchol</a:t>
            </a:r>
            <a:r>
              <a:rPr lang="en-US" altLang="ja-JP" dirty="0" smtClean="0"/>
              <a:t>:</a:t>
            </a:r>
            <a:r>
              <a:rPr lang="ja-JP" altLang="en-US" dirty="0" smtClean="0"/>
              <a:t>機会飲酒</a:t>
            </a:r>
            <a:endParaRPr lang="en-US" altLang="ja-JP" dirty="0" smtClean="0"/>
          </a:p>
          <a:p>
            <a:pPr latinLnBrk="1">
              <a:buNone/>
            </a:pPr>
            <a:endParaRPr lang="en-US" altLang="ja-JP" dirty="0" smtClean="0"/>
          </a:p>
          <a:p>
            <a:pPr latinLnBrk="1">
              <a:buNone/>
            </a:pPr>
            <a:r>
              <a:rPr lang="en-US" altLang="ja-JP" dirty="0" smtClean="0"/>
              <a:t>Job:</a:t>
            </a:r>
            <a:r>
              <a:rPr lang="ja-JP" altLang="en-US" dirty="0" smtClean="0"/>
              <a:t>現在、</a:t>
            </a:r>
            <a:r>
              <a:rPr lang="ja-JP" altLang="en-US" smtClean="0"/>
              <a:t>無職。以前は製造業</a:t>
            </a:r>
            <a:r>
              <a:rPr lang="ja-JP" altLang="en-US" dirty="0"/>
              <a:t>（</a:t>
            </a:r>
            <a:r>
              <a:rPr lang="ja-JP" altLang="en-US" dirty="0" smtClean="0"/>
              <a:t>制御板をハンダごて</a:t>
            </a:r>
            <a:r>
              <a:rPr lang="ja-JP" altLang="en-US" smtClean="0"/>
              <a:t>する）。</a:t>
            </a:r>
            <a:endParaRPr lang="ja-JP"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smtClean="0"/>
              <a:t>再発する皮下膿瘍</a:t>
            </a:r>
            <a:r>
              <a:rPr lang="en-US" altLang="ja-JP" sz="3600" dirty="0" smtClean="0"/>
              <a:t>/</a:t>
            </a:r>
            <a:r>
              <a:rPr lang="ja-JP" altLang="en-US" sz="3600" dirty="0" smtClean="0"/>
              <a:t>化膿性関節炎</a:t>
            </a:r>
            <a:endParaRPr lang="en-US" altLang="ja-JP" sz="3600" dirty="0" smtClean="0"/>
          </a:p>
        </p:txBody>
      </p:sp>
      <p:sp>
        <p:nvSpPr>
          <p:cNvPr id="3" name="コンテンツ プレースホルダ 2"/>
          <p:cNvSpPr>
            <a:spLocks noGrp="1"/>
          </p:cNvSpPr>
          <p:nvPr>
            <p:ph idx="1"/>
          </p:nvPr>
        </p:nvSpPr>
        <p:spPr/>
        <p:txBody>
          <a:bodyPr/>
          <a:lstStyle/>
          <a:p>
            <a:r>
              <a:rPr lang="ja-JP" altLang="en-US" dirty="0" smtClean="0"/>
              <a:t>追加で聞きたいこと</a:t>
            </a:r>
            <a:endParaRPr lang="en-US" altLang="ja-JP" dirty="0" smtClean="0"/>
          </a:p>
          <a:p>
            <a:r>
              <a:rPr kumimoji="1" lang="ja-JP" altLang="en-US" dirty="0" smtClean="0"/>
              <a:t>何に気をつけて身体所見をと</a:t>
            </a:r>
            <a:r>
              <a:rPr lang="ja-JP" altLang="en-US" dirty="0" smtClean="0"/>
              <a:t>りますか</a:t>
            </a:r>
            <a:r>
              <a:rPr kumimoji="1" lang="ja-JP" altLang="en-US" dirty="0" smtClean="0"/>
              <a:t>？</a:t>
            </a:r>
            <a:endParaRPr kumimoji="1" lang="en-US" altLang="ja-JP" dirty="0" smtClean="0"/>
          </a:p>
          <a:p>
            <a:endParaRPr kumimoji="1" lang="ja-JP" altLang="en-US" dirty="0"/>
          </a:p>
        </p:txBody>
      </p:sp>
      <p:pic>
        <p:nvPicPr>
          <p:cNvPr id="79876" name="Picture 4" descr="クリックすると新しいウィンドウで開きます"/>
          <p:cNvPicPr>
            <a:picLocks noChangeAspect="1" noChangeArrowheads="1"/>
          </p:cNvPicPr>
          <p:nvPr/>
        </p:nvPicPr>
        <p:blipFill>
          <a:blip r:embed="rId3" cstate="print"/>
          <a:srcRect t="9735" b="12026"/>
          <a:stretch>
            <a:fillRect/>
          </a:stretch>
        </p:blipFill>
        <p:spPr bwMode="auto">
          <a:xfrm>
            <a:off x="3998069" y="2787240"/>
            <a:ext cx="5145931" cy="402613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14282" y="188640"/>
            <a:ext cx="8643998" cy="839016"/>
          </a:xfrm>
        </p:spPr>
        <p:txBody>
          <a:bodyPr>
            <a:normAutofit/>
          </a:bodyPr>
          <a:lstStyle/>
          <a:p>
            <a:pPr latinLnBrk="1">
              <a:buNone/>
            </a:pPr>
            <a:r>
              <a:rPr lang="en-US" dirty="0" smtClean="0">
                <a:latin typeface="Arial Unicode MS" pitchFamily="50" charset="-128"/>
                <a:ea typeface="Arial Unicode MS" pitchFamily="50" charset="-128"/>
                <a:cs typeface="Arial Unicode MS" pitchFamily="50" charset="-128"/>
              </a:rPr>
              <a:t>Review Of Systems</a:t>
            </a:r>
            <a:endParaRPr lang="ja-JP" altLang="en-US" dirty="0" smtClean="0">
              <a:solidFill>
                <a:srgbClr val="FF0000"/>
              </a:solidFill>
            </a:endParaRPr>
          </a:p>
        </p:txBody>
      </p:sp>
      <p:sp>
        <p:nvSpPr>
          <p:cNvPr id="4" name="正方形/長方形 3"/>
          <p:cNvSpPr/>
          <p:nvPr/>
        </p:nvSpPr>
        <p:spPr>
          <a:xfrm>
            <a:off x="216024" y="980728"/>
            <a:ext cx="8892480" cy="3046988"/>
          </a:xfrm>
          <a:prstGeom prst="rect">
            <a:avLst/>
          </a:prstGeom>
        </p:spPr>
        <p:txBody>
          <a:bodyPr wrap="square">
            <a:spAutoFit/>
          </a:bodyPr>
          <a:lstStyle/>
          <a:p>
            <a:pPr latinLnBrk="1">
              <a:buNone/>
            </a:pPr>
            <a:r>
              <a:rPr lang="ja-JP" altLang="en-US" sz="3200" dirty="0" smtClean="0"/>
              <a:t>陰性</a:t>
            </a:r>
            <a:endParaRPr lang="en-US" altLang="ja-JP" sz="3200" dirty="0" smtClean="0"/>
          </a:p>
          <a:p>
            <a:pPr latinLnBrk="1">
              <a:buNone/>
            </a:pPr>
            <a:r>
              <a:rPr lang="ja-JP" altLang="en-US" sz="3200" dirty="0" smtClean="0"/>
              <a:t>発熱、視野障害、頭痛、咽頭痛、腹痛、便通異常</a:t>
            </a:r>
          </a:p>
          <a:p>
            <a:pPr>
              <a:buNone/>
            </a:pPr>
            <a:endParaRPr lang="en-US" altLang="ja-JP" sz="3200" dirty="0" smtClean="0"/>
          </a:p>
          <a:p>
            <a:pPr>
              <a:buNone/>
            </a:pPr>
            <a:r>
              <a:rPr lang="ja-JP" altLang="en-US" sz="3200" dirty="0" smtClean="0"/>
              <a:t>陽性</a:t>
            </a:r>
            <a:endParaRPr lang="en-US" altLang="ja-JP" sz="3200" dirty="0" smtClean="0"/>
          </a:p>
          <a:p>
            <a:pPr>
              <a:buNone/>
            </a:pPr>
            <a:r>
              <a:rPr lang="ja-JP" altLang="en-US" sz="3200" dirty="0" smtClean="0"/>
              <a:t>体重減少（</a:t>
            </a:r>
            <a:r>
              <a:rPr lang="en-US" altLang="ja-JP" sz="3200" dirty="0" smtClean="0"/>
              <a:t>10kg/1.5</a:t>
            </a:r>
            <a:r>
              <a:rPr lang="ja-JP" altLang="en-US" sz="3200" dirty="0" smtClean="0"/>
              <a:t>年）、右手関節痛、右前胸部皮下膿瘍</a:t>
            </a:r>
            <a:endParaRPr lang="en-US" altLang="ja-JP" sz="32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 y="0"/>
            <a:ext cx="9144000" cy="6986528"/>
          </a:xfrm>
          <a:prstGeom prst="rect">
            <a:avLst/>
          </a:prstGeom>
          <a:noFill/>
        </p:spPr>
        <p:txBody>
          <a:bodyPr wrap="square" rtlCol="0">
            <a:spAutoFit/>
          </a:bodyPr>
          <a:lstStyle/>
          <a:p>
            <a:pPr latinLnBrk="1"/>
            <a:r>
              <a:rPr lang="ja-JP" altLang="en-US" sz="2800" dirty="0" smtClean="0"/>
              <a:t>身体所見</a:t>
            </a:r>
            <a:endParaRPr lang="en-US" altLang="ja-JP" sz="2800" dirty="0" smtClean="0"/>
          </a:p>
          <a:p>
            <a:pPr latinLnBrk="1"/>
            <a:endParaRPr lang="en-US" altLang="ja-JP" sz="2800" dirty="0" smtClean="0"/>
          </a:p>
          <a:p>
            <a:pPr latinLnBrk="1"/>
            <a:r>
              <a:rPr lang="en-US" altLang="ja-JP" sz="2800" dirty="0" smtClean="0"/>
              <a:t>BT36.4</a:t>
            </a:r>
            <a:r>
              <a:rPr lang="ja-JP" altLang="en-US" sz="2800" dirty="0" err="1" smtClean="0"/>
              <a:t>、</a:t>
            </a:r>
            <a:r>
              <a:rPr lang="en-US" altLang="ja-JP" sz="2800" dirty="0" smtClean="0"/>
              <a:t>BP160/90mmHg</a:t>
            </a:r>
            <a:r>
              <a:rPr lang="ja-JP" altLang="en-US" sz="2800" dirty="0" err="1" smtClean="0"/>
              <a:t>、</a:t>
            </a:r>
            <a:r>
              <a:rPr lang="en-US" altLang="ja-JP" sz="2800" dirty="0" smtClean="0"/>
              <a:t>HR90bpm,regular</a:t>
            </a:r>
          </a:p>
          <a:p>
            <a:pPr latinLnBrk="1"/>
            <a:r>
              <a:rPr lang="en-US" altLang="ja-JP" sz="2800" dirty="0" smtClean="0"/>
              <a:t>RR8</a:t>
            </a:r>
            <a:r>
              <a:rPr lang="ja-JP" altLang="en-US" sz="2800" dirty="0" smtClean="0"/>
              <a:t>回</a:t>
            </a:r>
            <a:r>
              <a:rPr lang="en-US" altLang="ja-JP" sz="2800" dirty="0" smtClean="0"/>
              <a:t>/</a:t>
            </a:r>
            <a:r>
              <a:rPr lang="ja-JP" altLang="en-US" sz="2800" dirty="0" smtClean="0"/>
              <a:t>分、</a:t>
            </a:r>
            <a:r>
              <a:rPr lang="en-US" altLang="ja-JP" sz="2800" dirty="0" smtClean="0"/>
              <a:t>SpO2 99%</a:t>
            </a:r>
            <a:endParaRPr lang="ja-JP" altLang="en-US" sz="2800" dirty="0" smtClean="0"/>
          </a:p>
          <a:p>
            <a:pPr latinLnBrk="1"/>
            <a:r>
              <a:rPr lang="ja-JP" altLang="en-US" sz="2800" dirty="0" smtClean="0"/>
              <a:t>表在リンパ節腫脹なし（頸部、腋窩、鼠径）</a:t>
            </a:r>
          </a:p>
          <a:p>
            <a:pPr latinLnBrk="1"/>
            <a:r>
              <a:rPr lang="ja-JP" altLang="en-US" sz="2800" dirty="0" smtClean="0"/>
              <a:t>右前胸部</a:t>
            </a:r>
            <a:r>
              <a:rPr lang="en-US" altLang="ja-JP" sz="2800" dirty="0" smtClean="0"/>
              <a:t>5×5cm</a:t>
            </a:r>
            <a:r>
              <a:rPr lang="ja-JP" altLang="en-US" sz="2800" dirty="0" smtClean="0"/>
              <a:t>大の腫瘤あり、発赤あり、圧痛なし</a:t>
            </a:r>
            <a:endParaRPr lang="en-US" altLang="ja-JP" sz="2800" dirty="0" smtClean="0"/>
          </a:p>
          <a:p>
            <a:pPr latinLnBrk="1"/>
            <a:r>
              <a:rPr lang="ja-JP" altLang="en-US" sz="2800" dirty="0" smtClean="0"/>
              <a:t>心音</a:t>
            </a:r>
            <a:r>
              <a:rPr lang="en-US" altLang="ja-JP" sz="2800" dirty="0" smtClean="0"/>
              <a:t>Ⅰ(→)Ⅱ(→)Ⅲ(-)Ⅳ(-)</a:t>
            </a:r>
            <a:r>
              <a:rPr lang="ja-JP" altLang="en-US" sz="2800" dirty="0" err="1" smtClean="0"/>
              <a:t>、</a:t>
            </a:r>
            <a:endParaRPr lang="en-US" altLang="ja-JP" sz="2800" dirty="0" smtClean="0"/>
          </a:p>
          <a:p>
            <a:pPr latinLnBrk="1"/>
            <a:r>
              <a:rPr lang="en-US" altLang="ja-JP" sz="2800" dirty="0" smtClean="0"/>
              <a:t>2RSB~Erb</a:t>
            </a:r>
            <a:r>
              <a:rPr lang="ja-JP" altLang="en-US" sz="2800" dirty="0" smtClean="0"/>
              <a:t>領域に収縮期雑音</a:t>
            </a:r>
            <a:r>
              <a:rPr lang="en-US" altLang="ja-JP" sz="2800" dirty="0" err="1" smtClean="0"/>
              <a:t>LevineⅢ</a:t>
            </a:r>
            <a:r>
              <a:rPr lang="en-US" altLang="ja-JP" sz="2800" dirty="0" smtClean="0"/>
              <a:t>/Ⅵ</a:t>
            </a:r>
            <a:r>
              <a:rPr lang="ja-JP" altLang="en-US" sz="2800" dirty="0" err="1" smtClean="0"/>
              <a:t>、</a:t>
            </a:r>
            <a:r>
              <a:rPr lang="ja-JP" altLang="en-US" sz="2800" dirty="0" smtClean="0"/>
              <a:t>左腋窩放散あり</a:t>
            </a:r>
          </a:p>
          <a:p>
            <a:pPr latinLnBrk="1"/>
            <a:r>
              <a:rPr lang="ja-JP" altLang="en-US" sz="2800" dirty="0" smtClean="0"/>
              <a:t>呼吸音清</a:t>
            </a:r>
          </a:p>
          <a:p>
            <a:pPr latinLnBrk="1"/>
            <a:r>
              <a:rPr lang="ja-JP" altLang="en-US" sz="2800" dirty="0" smtClean="0"/>
              <a:t>腹部：腸蠕動音；連続</a:t>
            </a:r>
            <a:r>
              <a:rPr lang="en-US" altLang="ja-JP" sz="2800" dirty="0" smtClean="0"/>
              <a:t>/15sec</a:t>
            </a:r>
            <a:r>
              <a:rPr lang="ja-JP" altLang="en-US" sz="2800" dirty="0" err="1" smtClean="0"/>
              <a:t>、</a:t>
            </a:r>
            <a:r>
              <a:rPr lang="ja-JP" altLang="en-US" sz="2800" dirty="0" smtClean="0"/>
              <a:t>叩打痛・圧痛なし、</a:t>
            </a:r>
            <a:r>
              <a:rPr lang="en-US" altLang="ja-JP" sz="2800" dirty="0" err="1" smtClean="0"/>
              <a:t>traube</a:t>
            </a:r>
            <a:r>
              <a:rPr lang="ja-JP" altLang="en-US" sz="2800" dirty="0" smtClean="0"/>
              <a:t>三角鼓音、肝叩打痛なし</a:t>
            </a:r>
          </a:p>
          <a:p>
            <a:pPr latinLnBrk="1"/>
            <a:r>
              <a:rPr lang="ja-JP" altLang="en-US" sz="2800" dirty="0" smtClean="0"/>
              <a:t>背部；</a:t>
            </a:r>
            <a:r>
              <a:rPr lang="en-US" altLang="ja-JP" sz="2800" dirty="0" smtClean="0"/>
              <a:t> CVA</a:t>
            </a:r>
            <a:r>
              <a:rPr lang="ja-JP" altLang="en-US" sz="2800" dirty="0" smtClean="0"/>
              <a:t>叩打痛、脊椎叩打痛なし、臀部膿瘍なし</a:t>
            </a:r>
          </a:p>
          <a:p>
            <a:pPr latinLnBrk="1"/>
            <a:r>
              <a:rPr lang="ja-JP" altLang="en-US" sz="2800" dirty="0" smtClean="0"/>
              <a:t>四肢：下腿浮腫</a:t>
            </a:r>
            <a:r>
              <a:rPr lang="en-US" altLang="ja-JP" sz="2800" dirty="0" smtClean="0"/>
              <a:t>;</a:t>
            </a:r>
            <a:r>
              <a:rPr lang="ja-JP" altLang="en-US" sz="2800" dirty="0" smtClean="0"/>
              <a:t>軽度。手指の皮膚硬化</a:t>
            </a:r>
          </a:p>
          <a:p>
            <a:pPr latinLnBrk="1"/>
            <a:r>
              <a:rPr lang="ja-JP" altLang="en-US" sz="2800" dirty="0" smtClean="0"/>
              <a:t>両手指尺側偏位あり、左膝発赤・腫脹なし、外反母趾と内反小趾＋</a:t>
            </a:r>
            <a:r>
              <a:rPr lang="en-US" altLang="ja-JP" sz="2800" dirty="0" smtClean="0"/>
              <a:t>Crow toe ,</a:t>
            </a:r>
            <a:r>
              <a:rPr lang="ja-JP" altLang="en-US" sz="2800" dirty="0" smtClean="0"/>
              <a:t>左第</a:t>
            </a:r>
            <a:r>
              <a:rPr lang="en-US" altLang="ja-JP" sz="2800" dirty="0" smtClean="0"/>
              <a:t>2</a:t>
            </a:r>
            <a:r>
              <a:rPr lang="ja-JP" altLang="en-US" sz="2800" dirty="0" smtClean="0"/>
              <a:t>趾</a:t>
            </a:r>
            <a:r>
              <a:rPr lang="en-US" altLang="ja-JP" sz="2800" dirty="0" smtClean="0"/>
              <a:t>MTP</a:t>
            </a:r>
            <a:r>
              <a:rPr lang="ja-JP" altLang="en-US" sz="2800" dirty="0" smtClean="0"/>
              <a:t>の足底側に胼胝あり</a:t>
            </a:r>
          </a:p>
          <a:p>
            <a:endParaRPr kumimoji="1" lang="ja-JP" alt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1554</TotalTime>
  <Words>2322</Words>
  <Application>Microsoft Office PowerPoint</Application>
  <PresentationFormat>画面に合わせる (4:3)</PresentationFormat>
  <Paragraphs>422</Paragraphs>
  <Slides>46</Slides>
  <Notes>45</Notes>
  <HiddenSlides>7</HiddenSlides>
  <MMClips>0</MMClips>
  <ScaleCrop>false</ScaleCrop>
  <HeadingPairs>
    <vt:vector size="4" baseType="variant">
      <vt:variant>
        <vt:lpstr>テーマ</vt:lpstr>
      </vt:variant>
      <vt:variant>
        <vt:i4>1</vt:i4>
      </vt:variant>
      <vt:variant>
        <vt:lpstr>スライド タイトル</vt:lpstr>
      </vt:variant>
      <vt:variant>
        <vt:i4>46</vt:i4>
      </vt:variant>
    </vt:vector>
  </HeadingPairs>
  <TitlesOfParts>
    <vt:vector size="47" baseType="lpstr">
      <vt:lpstr>Office テーマ</vt:lpstr>
      <vt:lpstr>かっこいい大人になろう</vt:lpstr>
      <vt:lpstr>関節リウマチにて加療中の６６歳女性 が再発性膿瘍のため入院となった。</vt:lpstr>
      <vt:lpstr>現病歴</vt:lpstr>
      <vt:lpstr>スライド 4</vt:lpstr>
      <vt:lpstr>スライド 5</vt:lpstr>
      <vt:lpstr>スライド 6</vt:lpstr>
      <vt:lpstr>再発する皮下膿瘍/化膿性関節炎</vt:lpstr>
      <vt:lpstr>スライド 8</vt:lpstr>
      <vt:lpstr>スライド 9</vt:lpstr>
      <vt:lpstr>スライド 10</vt:lpstr>
      <vt:lpstr>スライド 11</vt:lpstr>
      <vt:lpstr>Labo Data①</vt:lpstr>
      <vt:lpstr>胸部レントゲン</vt:lpstr>
      <vt:lpstr>１２誘導心電図</vt:lpstr>
      <vt:lpstr>スライド 15</vt:lpstr>
      <vt:lpstr>経胸壁心エコー</vt:lpstr>
      <vt:lpstr>スライド 17</vt:lpstr>
      <vt:lpstr>心内膜炎（自然弁、黄ブ菌） 治療</vt:lpstr>
      <vt:lpstr>てことで・・・</vt:lpstr>
      <vt:lpstr>造影CT （第2病日）</vt:lpstr>
      <vt:lpstr>造影MRI</vt:lpstr>
      <vt:lpstr>TTE/TEEの検査特性</vt:lpstr>
      <vt:lpstr>経食道心エコー</vt:lpstr>
      <vt:lpstr>診断</vt:lpstr>
      <vt:lpstr>スライド 25</vt:lpstr>
      <vt:lpstr>スライド 26</vt:lpstr>
      <vt:lpstr>経過</vt:lpstr>
      <vt:lpstr>スライド 28</vt:lpstr>
      <vt:lpstr>脊髄内膿瘍</vt:lpstr>
      <vt:lpstr>IEを血液培養なしで診断することはできない</vt:lpstr>
      <vt:lpstr>3セット!?めんどくさいなぁ・・・</vt:lpstr>
      <vt:lpstr>血液培養で表皮ブ球菌が陽性になる率</vt:lpstr>
      <vt:lpstr>血液培養陰性心内膜炎</vt:lpstr>
      <vt:lpstr>スライド 34</vt:lpstr>
      <vt:lpstr>黄色ブドウ球菌の菌血症</vt:lpstr>
      <vt:lpstr>Staphylococcus aureus</vt:lpstr>
      <vt:lpstr>Take home message</vt:lpstr>
      <vt:lpstr>局在化していない発熱、炎症反応高値を見たら</vt:lpstr>
      <vt:lpstr>ご清聴ありがとうございました</vt:lpstr>
      <vt:lpstr>【Modified Duke Criteria】</vt:lpstr>
      <vt:lpstr>【Modified Duke Criteria】</vt:lpstr>
      <vt:lpstr>S.aureus-bacteremia　treatment</vt:lpstr>
      <vt:lpstr>感染性心内膜炎（IE）を見逃さない！</vt:lpstr>
      <vt:lpstr>IEにおける身体所見の頻度</vt:lpstr>
      <vt:lpstr>IEの手がかりとなる身体所見</vt:lpstr>
      <vt:lpstr>IEにより特異的な身体所見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１０年来の関節リウマチに対してPSL内服加療中の６６歳女性</dc:title>
  <dc:creator>owner</dc:creator>
  <cp:lastModifiedBy>広島市立広島市民病院</cp:lastModifiedBy>
  <cp:revision>123</cp:revision>
  <dcterms:created xsi:type="dcterms:W3CDTF">2011-10-05T02:52:39Z</dcterms:created>
  <dcterms:modified xsi:type="dcterms:W3CDTF">2011-11-07T04:06:02Z</dcterms:modified>
</cp:coreProperties>
</file>